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jpg" ContentType="image/jpeg"/>
  <Override PartName="/ppt/media/image6.jpg" ContentType="image/jpeg"/>
  <Override PartName="/ppt/media/image8.jpg" ContentType="image/jpeg"/>
  <Override PartName="/ppt/media/image10.jpg" ContentType="image/jpeg"/>
  <Override PartName="/ppt/media/image11.jpg" ContentType="image/jpeg"/>
  <Override PartName="/ppt/media/image1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86" r:id="rId1"/>
  </p:sldMasterIdLst>
  <p:sldIdLst>
    <p:sldId id="284" r:id="rId2"/>
    <p:sldId id="256" r:id="rId3"/>
    <p:sldId id="274" r:id="rId4"/>
    <p:sldId id="257" r:id="rId5"/>
    <p:sldId id="258" r:id="rId6"/>
    <p:sldId id="259" r:id="rId7"/>
    <p:sldId id="260" r:id="rId8"/>
    <p:sldId id="261" r:id="rId9"/>
    <p:sldId id="273" r:id="rId10"/>
    <p:sldId id="265" r:id="rId11"/>
    <p:sldId id="281" r:id="rId12"/>
    <p:sldId id="262" r:id="rId13"/>
    <p:sldId id="263" r:id="rId14"/>
    <p:sldId id="264" r:id="rId15"/>
    <p:sldId id="275" r:id="rId16"/>
    <p:sldId id="266" r:id="rId17"/>
    <p:sldId id="276" r:id="rId18"/>
    <p:sldId id="285" r:id="rId19"/>
    <p:sldId id="267" r:id="rId20"/>
    <p:sldId id="286" r:id="rId21"/>
    <p:sldId id="268" r:id="rId22"/>
    <p:sldId id="277" r:id="rId23"/>
    <p:sldId id="269" r:id="rId24"/>
    <p:sldId id="278" r:id="rId25"/>
    <p:sldId id="270" r:id="rId26"/>
    <p:sldId id="271" r:id="rId27"/>
    <p:sldId id="279" r:id="rId28"/>
    <p:sldId id="272" r:id="rId29"/>
    <p:sldId id="280" r:id="rId30"/>
    <p:sldId id="282"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7" autoAdjust="0"/>
    <p:restoredTop sz="94660"/>
  </p:normalViewPr>
  <p:slideViewPr>
    <p:cSldViewPr snapToGrid="0">
      <p:cViewPr varScale="1">
        <p:scale>
          <a:sx n="90" d="100"/>
          <a:sy n="90" d="100"/>
        </p:scale>
        <p:origin x="3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26C35-7878-482E-BCB9-4DF53640E339}"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977BA789-F785-4324-A001-FD94569DDDEE}">
      <dgm:prSet phldrT="[Text]"/>
      <dgm:spPr>
        <a:solidFill>
          <a:schemeClr val="tx2"/>
        </a:solidFill>
      </dgm:spPr>
      <dgm:t>
        <a:bodyPr/>
        <a:lstStyle/>
        <a:p>
          <a:r>
            <a:rPr lang="en-US" b="1" dirty="0"/>
            <a:t>Data Processing Cycle</a:t>
          </a:r>
        </a:p>
      </dgm:t>
    </dgm:pt>
    <dgm:pt modelId="{9C9FF83E-A961-497E-958C-B7166BA79F9C}" type="parTrans" cxnId="{5E3337A0-D306-4D61-967B-F27925F54189}">
      <dgm:prSet/>
      <dgm:spPr/>
      <dgm:t>
        <a:bodyPr/>
        <a:lstStyle/>
        <a:p>
          <a:endParaRPr lang="en-US"/>
        </a:p>
      </dgm:t>
    </dgm:pt>
    <dgm:pt modelId="{3920056C-D05C-4496-A25C-DFE83B909321}" type="sibTrans" cxnId="{5E3337A0-D306-4D61-967B-F27925F54189}">
      <dgm:prSet/>
      <dgm:spPr/>
      <dgm:t>
        <a:bodyPr/>
        <a:lstStyle/>
        <a:p>
          <a:endParaRPr lang="en-US"/>
        </a:p>
      </dgm:t>
    </dgm:pt>
    <dgm:pt modelId="{18A0DD0F-09F2-4BDE-AE36-A03DB1026C98}">
      <dgm:prSet phldrT="[Text]" custT="1"/>
      <dgm:spPr/>
      <dgm:t>
        <a:bodyPr/>
        <a:lstStyle/>
        <a:p>
          <a:r>
            <a:rPr lang="en-US" sz="2800" b="1" dirty="0">
              <a:solidFill>
                <a:schemeClr val="tx1"/>
              </a:solidFill>
              <a:latin typeface="Arial Black" panose="020B0A04020102020204" pitchFamily="34" charset="0"/>
            </a:rPr>
            <a:t>Input</a:t>
          </a:r>
        </a:p>
      </dgm:t>
    </dgm:pt>
    <dgm:pt modelId="{2437C9B1-CB6C-4E8E-BA28-714473B6CD79}" type="parTrans" cxnId="{E48A377A-32CB-47F0-B563-2374E384716D}">
      <dgm:prSet/>
      <dgm:spPr/>
      <dgm:t>
        <a:bodyPr/>
        <a:lstStyle/>
        <a:p>
          <a:endParaRPr lang="en-US"/>
        </a:p>
      </dgm:t>
    </dgm:pt>
    <dgm:pt modelId="{9C7679AA-0C47-4AF3-BE96-3783733A5AA0}" type="sibTrans" cxnId="{E48A377A-32CB-47F0-B563-2374E384716D}">
      <dgm:prSet/>
      <dgm:spPr/>
      <dgm:t>
        <a:bodyPr/>
        <a:lstStyle/>
        <a:p>
          <a:endParaRPr lang="en-US"/>
        </a:p>
      </dgm:t>
    </dgm:pt>
    <dgm:pt modelId="{0D2310D0-1BA8-456B-83FF-C1EB0D1D79A9}">
      <dgm:prSet phldrT="[Text]" custT="1"/>
      <dgm:spPr/>
      <dgm:t>
        <a:bodyPr/>
        <a:lstStyle/>
        <a:p>
          <a:r>
            <a:rPr lang="en-US" sz="1800" dirty="0">
              <a:solidFill>
                <a:schemeClr val="tx1"/>
              </a:solidFill>
              <a:latin typeface="Arial Black" panose="020B0A04020102020204" pitchFamily="34" charset="0"/>
            </a:rPr>
            <a:t>Processing</a:t>
          </a:r>
          <a:r>
            <a:rPr lang="en-US" sz="1300" dirty="0"/>
            <a:t> </a:t>
          </a:r>
        </a:p>
      </dgm:t>
    </dgm:pt>
    <dgm:pt modelId="{5E76B57B-AD25-4814-9562-4AC46C92FE62}" type="parTrans" cxnId="{EFC3E27C-292F-4C4F-8F01-9B56C994DFF3}">
      <dgm:prSet/>
      <dgm:spPr/>
      <dgm:t>
        <a:bodyPr/>
        <a:lstStyle/>
        <a:p>
          <a:endParaRPr lang="en-US"/>
        </a:p>
      </dgm:t>
    </dgm:pt>
    <dgm:pt modelId="{8C88194F-1638-400D-851C-DA8D86D5BBEE}" type="sibTrans" cxnId="{EFC3E27C-292F-4C4F-8F01-9B56C994DFF3}">
      <dgm:prSet/>
      <dgm:spPr/>
      <dgm:t>
        <a:bodyPr/>
        <a:lstStyle/>
        <a:p>
          <a:endParaRPr lang="en-US"/>
        </a:p>
      </dgm:t>
    </dgm:pt>
    <dgm:pt modelId="{E68E0955-CCC5-4E10-8D45-7343BCE98F5B}">
      <dgm:prSet phldrT="[Text]" custT="1"/>
      <dgm:spPr/>
      <dgm:t>
        <a:bodyPr/>
        <a:lstStyle/>
        <a:p>
          <a:r>
            <a:rPr lang="en-US" sz="2000" dirty="0">
              <a:solidFill>
                <a:schemeClr val="tx1"/>
              </a:solidFill>
              <a:latin typeface="Arial Black" panose="020B0A04020102020204" pitchFamily="34" charset="0"/>
            </a:rPr>
            <a:t>Output</a:t>
          </a:r>
        </a:p>
      </dgm:t>
    </dgm:pt>
    <dgm:pt modelId="{810BF612-D631-4917-82F4-F07AC5F06604}" type="parTrans" cxnId="{70BCF6B6-7A67-4758-B172-387F91F8A690}">
      <dgm:prSet/>
      <dgm:spPr/>
      <dgm:t>
        <a:bodyPr/>
        <a:lstStyle/>
        <a:p>
          <a:endParaRPr lang="en-US"/>
        </a:p>
      </dgm:t>
    </dgm:pt>
    <dgm:pt modelId="{E190557B-EF68-415C-BC11-230E7FDDC77D}" type="sibTrans" cxnId="{70BCF6B6-7A67-4758-B172-387F91F8A690}">
      <dgm:prSet/>
      <dgm:spPr/>
      <dgm:t>
        <a:bodyPr/>
        <a:lstStyle/>
        <a:p>
          <a:endParaRPr lang="en-US"/>
        </a:p>
      </dgm:t>
    </dgm:pt>
    <dgm:pt modelId="{AAA99565-0BC6-465E-834C-939D7BFEAFD5}">
      <dgm:prSet phldrT="[Text]" custT="1"/>
      <dgm:spPr/>
      <dgm:t>
        <a:bodyPr/>
        <a:lstStyle/>
        <a:p>
          <a:r>
            <a:rPr lang="en-US" sz="1800" dirty="0">
              <a:solidFill>
                <a:schemeClr val="tx1"/>
              </a:solidFill>
              <a:latin typeface="Arial Black" panose="020B0A04020102020204" pitchFamily="34" charset="0"/>
            </a:rPr>
            <a:t>Storage</a:t>
          </a:r>
        </a:p>
      </dgm:t>
    </dgm:pt>
    <dgm:pt modelId="{AB239500-10B8-486C-A473-ADC86205E470}" type="parTrans" cxnId="{D86138F6-44B2-4EA1-BCE6-D30F3235626D}">
      <dgm:prSet/>
      <dgm:spPr/>
      <dgm:t>
        <a:bodyPr/>
        <a:lstStyle/>
        <a:p>
          <a:endParaRPr lang="en-US"/>
        </a:p>
      </dgm:t>
    </dgm:pt>
    <dgm:pt modelId="{9F4EC58E-11F0-4284-8D25-D5BBE99027AF}" type="sibTrans" cxnId="{D86138F6-44B2-4EA1-BCE6-D30F3235626D}">
      <dgm:prSet/>
      <dgm:spPr/>
      <dgm:t>
        <a:bodyPr/>
        <a:lstStyle/>
        <a:p>
          <a:endParaRPr lang="en-US"/>
        </a:p>
      </dgm:t>
    </dgm:pt>
    <dgm:pt modelId="{AD9FA8D6-370F-4C75-93B2-F82FA5D80635}">
      <dgm:prSet phldrT="[Text]" custT="1"/>
      <dgm:spPr>
        <a:solidFill>
          <a:schemeClr val="accent1"/>
        </a:solidFill>
      </dgm:spPr>
      <dgm:t>
        <a:bodyPr/>
        <a:lstStyle/>
        <a:p>
          <a:r>
            <a:rPr lang="en-US" sz="1800" dirty="0">
              <a:solidFill>
                <a:schemeClr val="tx1"/>
              </a:solidFill>
              <a:latin typeface="Arial Black" panose="020B0A04020102020204" pitchFamily="34" charset="0"/>
            </a:rPr>
            <a:t>Distribution </a:t>
          </a:r>
        </a:p>
      </dgm:t>
    </dgm:pt>
    <dgm:pt modelId="{9D2D48C7-0DB2-4A08-8AFA-74CFC7032F55}" type="parTrans" cxnId="{8C0A2D92-6C2A-497C-9723-C04C2ED9D6FA}">
      <dgm:prSet/>
      <dgm:spPr/>
      <dgm:t>
        <a:bodyPr/>
        <a:lstStyle/>
        <a:p>
          <a:endParaRPr lang="en-US"/>
        </a:p>
      </dgm:t>
    </dgm:pt>
    <dgm:pt modelId="{752E958E-5B5A-4352-B53E-31CCBD9F2CE4}" type="sibTrans" cxnId="{8C0A2D92-6C2A-497C-9723-C04C2ED9D6FA}">
      <dgm:prSet/>
      <dgm:spPr/>
      <dgm:t>
        <a:bodyPr/>
        <a:lstStyle/>
        <a:p>
          <a:endParaRPr lang="en-US"/>
        </a:p>
      </dgm:t>
    </dgm:pt>
    <dgm:pt modelId="{79CD78E9-8C12-49F7-9903-17E51D331CA2}" type="pres">
      <dgm:prSet presAssocID="{58926C35-7878-482E-BCB9-4DF53640E339}" presName="Name0" presStyleCnt="0">
        <dgm:presLayoutVars>
          <dgm:chMax val="1"/>
          <dgm:dir/>
          <dgm:animLvl val="ctr"/>
          <dgm:resizeHandles val="exact"/>
        </dgm:presLayoutVars>
      </dgm:prSet>
      <dgm:spPr/>
    </dgm:pt>
    <dgm:pt modelId="{5B143137-2361-4058-B2FC-2D72BC77E938}" type="pres">
      <dgm:prSet presAssocID="{977BA789-F785-4324-A001-FD94569DDDEE}" presName="centerShape" presStyleLbl="node0" presStyleIdx="0" presStyleCnt="1"/>
      <dgm:spPr/>
    </dgm:pt>
    <dgm:pt modelId="{1CCC13A8-D216-4C53-A2A3-96FE33ADC7CB}" type="pres">
      <dgm:prSet presAssocID="{18A0DD0F-09F2-4BDE-AE36-A03DB1026C98}" presName="node" presStyleLbl="node1" presStyleIdx="0" presStyleCnt="5">
        <dgm:presLayoutVars>
          <dgm:bulletEnabled val="1"/>
        </dgm:presLayoutVars>
      </dgm:prSet>
      <dgm:spPr/>
    </dgm:pt>
    <dgm:pt modelId="{C2F40354-65FC-4895-85AE-5001E5505435}" type="pres">
      <dgm:prSet presAssocID="{18A0DD0F-09F2-4BDE-AE36-A03DB1026C98}" presName="dummy" presStyleCnt="0"/>
      <dgm:spPr/>
    </dgm:pt>
    <dgm:pt modelId="{DF027803-37FB-4C0A-A574-B8B80CD839CB}" type="pres">
      <dgm:prSet presAssocID="{9C7679AA-0C47-4AF3-BE96-3783733A5AA0}" presName="sibTrans" presStyleLbl="sibTrans2D1" presStyleIdx="0" presStyleCnt="5" custScaleX="105752" custScaleY="101708"/>
      <dgm:spPr/>
    </dgm:pt>
    <dgm:pt modelId="{85577251-7335-4C5F-9418-E1B5E18978EA}" type="pres">
      <dgm:prSet presAssocID="{0D2310D0-1BA8-456B-83FF-C1EB0D1D79A9}" presName="node" presStyleLbl="node1" presStyleIdx="1" presStyleCnt="5">
        <dgm:presLayoutVars>
          <dgm:bulletEnabled val="1"/>
        </dgm:presLayoutVars>
      </dgm:prSet>
      <dgm:spPr/>
    </dgm:pt>
    <dgm:pt modelId="{BBD148B9-CE11-40F4-8195-B7FF6C7BB3F0}" type="pres">
      <dgm:prSet presAssocID="{0D2310D0-1BA8-456B-83FF-C1EB0D1D79A9}" presName="dummy" presStyleCnt="0"/>
      <dgm:spPr/>
    </dgm:pt>
    <dgm:pt modelId="{037A1446-B518-49CC-B179-310B92944320}" type="pres">
      <dgm:prSet presAssocID="{8C88194F-1638-400D-851C-DA8D86D5BBEE}" presName="sibTrans" presStyleLbl="sibTrans2D1" presStyleIdx="1" presStyleCnt="5"/>
      <dgm:spPr/>
    </dgm:pt>
    <dgm:pt modelId="{22546F77-5DB3-4C08-9D5B-84E8BEB56E14}" type="pres">
      <dgm:prSet presAssocID="{E68E0955-CCC5-4E10-8D45-7343BCE98F5B}" presName="node" presStyleLbl="node1" presStyleIdx="2" presStyleCnt="5">
        <dgm:presLayoutVars>
          <dgm:bulletEnabled val="1"/>
        </dgm:presLayoutVars>
      </dgm:prSet>
      <dgm:spPr/>
    </dgm:pt>
    <dgm:pt modelId="{DF02782A-72A3-41C5-9AA5-549918774CBA}" type="pres">
      <dgm:prSet presAssocID="{E68E0955-CCC5-4E10-8D45-7343BCE98F5B}" presName="dummy" presStyleCnt="0"/>
      <dgm:spPr/>
    </dgm:pt>
    <dgm:pt modelId="{EEBB5AC2-0049-4AB8-AF8F-DE9B6A4BDFC2}" type="pres">
      <dgm:prSet presAssocID="{E190557B-EF68-415C-BC11-230E7FDDC77D}" presName="sibTrans" presStyleLbl="sibTrans2D1" presStyleIdx="2" presStyleCnt="5"/>
      <dgm:spPr/>
    </dgm:pt>
    <dgm:pt modelId="{871C8FC9-F218-46B4-9785-A077804F7737}" type="pres">
      <dgm:prSet presAssocID="{AAA99565-0BC6-465E-834C-939D7BFEAFD5}" presName="node" presStyleLbl="node1" presStyleIdx="3" presStyleCnt="5">
        <dgm:presLayoutVars>
          <dgm:bulletEnabled val="1"/>
        </dgm:presLayoutVars>
      </dgm:prSet>
      <dgm:spPr/>
    </dgm:pt>
    <dgm:pt modelId="{DD8FEFF7-90D0-4A05-AE96-7BE7BAB2B593}" type="pres">
      <dgm:prSet presAssocID="{AAA99565-0BC6-465E-834C-939D7BFEAFD5}" presName="dummy" presStyleCnt="0"/>
      <dgm:spPr/>
    </dgm:pt>
    <dgm:pt modelId="{6CBB8184-E3A9-4B13-8F1A-510519681D8A}" type="pres">
      <dgm:prSet presAssocID="{9F4EC58E-11F0-4284-8D25-D5BBE99027AF}" presName="sibTrans" presStyleLbl="sibTrans2D1" presStyleIdx="3" presStyleCnt="5"/>
      <dgm:spPr/>
    </dgm:pt>
    <dgm:pt modelId="{F74FFE13-A665-456E-9040-C84CF6BCA411}" type="pres">
      <dgm:prSet presAssocID="{AD9FA8D6-370F-4C75-93B2-F82FA5D80635}" presName="node" presStyleLbl="node1" presStyleIdx="4" presStyleCnt="5">
        <dgm:presLayoutVars>
          <dgm:bulletEnabled val="1"/>
        </dgm:presLayoutVars>
      </dgm:prSet>
      <dgm:spPr/>
    </dgm:pt>
    <dgm:pt modelId="{18B41294-68EF-4D10-9466-75F503F1FF53}" type="pres">
      <dgm:prSet presAssocID="{AD9FA8D6-370F-4C75-93B2-F82FA5D80635}" presName="dummy" presStyleCnt="0"/>
      <dgm:spPr/>
    </dgm:pt>
    <dgm:pt modelId="{549BFFA0-BCB5-4CD8-8A08-FD39D1874FC6}" type="pres">
      <dgm:prSet presAssocID="{752E958E-5B5A-4352-B53E-31CCBD9F2CE4}" presName="sibTrans" presStyleLbl="sibTrans2D1" presStyleIdx="4" presStyleCnt="5"/>
      <dgm:spPr/>
    </dgm:pt>
  </dgm:ptLst>
  <dgm:cxnLst>
    <dgm:cxn modelId="{F20D042B-3A01-49C0-9439-C2ECFC274EB4}" type="presOf" srcId="{58926C35-7878-482E-BCB9-4DF53640E339}" destId="{79CD78E9-8C12-49F7-9903-17E51D331CA2}" srcOrd="0" destOrd="0" presId="urn:microsoft.com/office/officeart/2005/8/layout/radial6"/>
    <dgm:cxn modelId="{69CB6D2C-5927-4C53-BA60-10CF889D12DD}" type="presOf" srcId="{E68E0955-CCC5-4E10-8D45-7343BCE98F5B}" destId="{22546F77-5DB3-4C08-9D5B-84E8BEB56E14}" srcOrd="0" destOrd="0" presId="urn:microsoft.com/office/officeart/2005/8/layout/radial6"/>
    <dgm:cxn modelId="{C28C133E-20D1-4822-827F-74B0ADF082C2}" type="presOf" srcId="{18A0DD0F-09F2-4BDE-AE36-A03DB1026C98}" destId="{1CCC13A8-D216-4C53-A2A3-96FE33ADC7CB}" srcOrd="0" destOrd="0" presId="urn:microsoft.com/office/officeart/2005/8/layout/radial6"/>
    <dgm:cxn modelId="{84B48240-D7F0-41E6-AC96-57E939F10604}" type="presOf" srcId="{9C7679AA-0C47-4AF3-BE96-3783733A5AA0}" destId="{DF027803-37FB-4C0A-A574-B8B80CD839CB}" srcOrd="0" destOrd="0" presId="urn:microsoft.com/office/officeart/2005/8/layout/radial6"/>
    <dgm:cxn modelId="{B999BD5C-DFC4-4342-BF66-BCB9F64D1012}" type="presOf" srcId="{977BA789-F785-4324-A001-FD94569DDDEE}" destId="{5B143137-2361-4058-B2FC-2D72BC77E938}" srcOrd="0" destOrd="0" presId="urn:microsoft.com/office/officeart/2005/8/layout/radial6"/>
    <dgm:cxn modelId="{6700936A-EA4F-4659-8015-8DAAA379D564}" type="presOf" srcId="{AAA99565-0BC6-465E-834C-939D7BFEAFD5}" destId="{871C8FC9-F218-46B4-9785-A077804F7737}" srcOrd="0" destOrd="0" presId="urn:microsoft.com/office/officeart/2005/8/layout/radial6"/>
    <dgm:cxn modelId="{9F3ADF76-5570-47BF-9729-0373F45515C2}" type="presOf" srcId="{9F4EC58E-11F0-4284-8D25-D5BBE99027AF}" destId="{6CBB8184-E3A9-4B13-8F1A-510519681D8A}" srcOrd="0" destOrd="0" presId="urn:microsoft.com/office/officeart/2005/8/layout/radial6"/>
    <dgm:cxn modelId="{E48A377A-32CB-47F0-B563-2374E384716D}" srcId="{977BA789-F785-4324-A001-FD94569DDDEE}" destId="{18A0DD0F-09F2-4BDE-AE36-A03DB1026C98}" srcOrd="0" destOrd="0" parTransId="{2437C9B1-CB6C-4E8E-BA28-714473B6CD79}" sibTransId="{9C7679AA-0C47-4AF3-BE96-3783733A5AA0}"/>
    <dgm:cxn modelId="{4D36307C-E87B-48D7-8C4C-0D6E450D2591}" type="presOf" srcId="{752E958E-5B5A-4352-B53E-31CCBD9F2CE4}" destId="{549BFFA0-BCB5-4CD8-8A08-FD39D1874FC6}" srcOrd="0" destOrd="0" presId="urn:microsoft.com/office/officeart/2005/8/layout/radial6"/>
    <dgm:cxn modelId="{EFC3E27C-292F-4C4F-8F01-9B56C994DFF3}" srcId="{977BA789-F785-4324-A001-FD94569DDDEE}" destId="{0D2310D0-1BA8-456B-83FF-C1EB0D1D79A9}" srcOrd="1" destOrd="0" parTransId="{5E76B57B-AD25-4814-9562-4AC46C92FE62}" sibTransId="{8C88194F-1638-400D-851C-DA8D86D5BBEE}"/>
    <dgm:cxn modelId="{8C0A2D92-6C2A-497C-9723-C04C2ED9D6FA}" srcId="{977BA789-F785-4324-A001-FD94569DDDEE}" destId="{AD9FA8D6-370F-4C75-93B2-F82FA5D80635}" srcOrd="4" destOrd="0" parTransId="{9D2D48C7-0DB2-4A08-8AFA-74CFC7032F55}" sibTransId="{752E958E-5B5A-4352-B53E-31CCBD9F2CE4}"/>
    <dgm:cxn modelId="{5E3337A0-D306-4D61-967B-F27925F54189}" srcId="{58926C35-7878-482E-BCB9-4DF53640E339}" destId="{977BA789-F785-4324-A001-FD94569DDDEE}" srcOrd="0" destOrd="0" parTransId="{9C9FF83E-A961-497E-958C-B7166BA79F9C}" sibTransId="{3920056C-D05C-4496-A25C-DFE83B909321}"/>
    <dgm:cxn modelId="{70BCF6B6-7A67-4758-B172-387F91F8A690}" srcId="{977BA789-F785-4324-A001-FD94569DDDEE}" destId="{E68E0955-CCC5-4E10-8D45-7343BCE98F5B}" srcOrd="2" destOrd="0" parTransId="{810BF612-D631-4917-82F4-F07AC5F06604}" sibTransId="{E190557B-EF68-415C-BC11-230E7FDDC77D}"/>
    <dgm:cxn modelId="{39009BB8-3D45-4310-B922-11B0B6A78767}" type="presOf" srcId="{E190557B-EF68-415C-BC11-230E7FDDC77D}" destId="{EEBB5AC2-0049-4AB8-AF8F-DE9B6A4BDFC2}" srcOrd="0" destOrd="0" presId="urn:microsoft.com/office/officeart/2005/8/layout/radial6"/>
    <dgm:cxn modelId="{C5D293D3-5F3D-429A-862B-42147810D2CB}" type="presOf" srcId="{8C88194F-1638-400D-851C-DA8D86D5BBEE}" destId="{037A1446-B518-49CC-B179-310B92944320}" srcOrd="0" destOrd="0" presId="urn:microsoft.com/office/officeart/2005/8/layout/radial6"/>
    <dgm:cxn modelId="{C9EEACD8-036E-41DA-AB76-2EFB41BC913E}" type="presOf" srcId="{AD9FA8D6-370F-4C75-93B2-F82FA5D80635}" destId="{F74FFE13-A665-456E-9040-C84CF6BCA411}" srcOrd="0" destOrd="0" presId="urn:microsoft.com/office/officeart/2005/8/layout/radial6"/>
    <dgm:cxn modelId="{316A7EDC-C50C-4C54-A73D-9B344BC87852}" type="presOf" srcId="{0D2310D0-1BA8-456B-83FF-C1EB0D1D79A9}" destId="{85577251-7335-4C5F-9418-E1B5E18978EA}" srcOrd="0" destOrd="0" presId="urn:microsoft.com/office/officeart/2005/8/layout/radial6"/>
    <dgm:cxn modelId="{D86138F6-44B2-4EA1-BCE6-D30F3235626D}" srcId="{977BA789-F785-4324-A001-FD94569DDDEE}" destId="{AAA99565-0BC6-465E-834C-939D7BFEAFD5}" srcOrd="3" destOrd="0" parTransId="{AB239500-10B8-486C-A473-ADC86205E470}" sibTransId="{9F4EC58E-11F0-4284-8D25-D5BBE99027AF}"/>
    <dgm:cxn modelId="{C3B5F55B-698F-4CAB-9C78-C15A119424D7}" type="presParOf" srcId="{79CD78E9-8C12-49F7-9903-17E51D331CA2}" destId="{5B143137-2361-4058-B2FC-2D72BC77E938}" srcOrd="0" destOrd="0" presId="urn:microsoft.com/office/officeart/2005/8/layout/radial6"/>
    <dgm:cxn modelId="{A8BE190C-5CF1-4369-A67D-A3BD7C77AB70}" type="presParOf" srcId="{79CD78E9-8C12-49F7-9903-17E51D331CA2}" destId="{1CCC13A8-D216-4C53-A2A3-96FE33ADC7CB}" srcOrd="1" destOrd="0" presId="urn:microsoft.com/office/officeart/2005/8/layout/radial6"/>
    <dgm:cxn modelId="{EF46A856-5272-4CFB-9840-72109856EEF6}" type="presParOf" srcId="{79CD78E9-8C12-49F7-9903-17E51D331CA2}" destId="{C2F40354-65FC-4895-85AE-5001E5505435}" srcOrd="2" destOrd="0" presId="urn:microsoft.com/office/officeart/2005/8/layout/radial6"/>
    <dgm:cxn modelId="{F7128F68-03FE-4E5A-84A6-E9F3C10A32BA}" type="presParOf" srcId="{79CD78E9-8C12-49F7-9903-17E51D331CA2}" destId="{DF027803-37FB-4C0A-A574-B8B80CD839CB}" srcOrd="3" destOrd="0" presId="urn:microsoft.com/office/officeart/2005/8/layout/radial6"/>
    <dgm:cxn modelId="{A1ABB01E-FC50-45B0-A7A6-AB5A311D5D7B}" type="presParOf" srcId="{79CD78E9-8C12-49F7-9903-17E51D331CA2}" destId="{85577251-7335-4C5F-9418-E1B5E18978EA}" srcOrd="4" destOrd="0" presId="urn:microsoft.com/office/officeart/2005/8/layout/radial6"/>
    <dgm:cxn modelId="{79A06E56-A1F6-4F84-9E5C-34FE56E7C020}" type="presParOf" srcId="{79CD78E9-8C12-49F7-9903-17E51D331CA2}" destId="{BBD148B9-CE11-40F4-8195-B7FF6C7BB3F0}" srcOrd="5" destOrd="0" presId="urn:microsoft.com/office/officeart/2005/8/layout/radial6"/>
    <dgm:cxn modelId="{DC762F24-8C7C-4721-BD44-10A16E721A4E}" type="presParOf" srcId="{79CD78E9-8C12-49F7-9903-17E51D331CA2}" destId="{037A1446-B518-49CC-B179-310B92944320}" srcOrd="6" destOrd="0" presId="urn:microsoft.com/office/officeart/2005/8/layout/radial6"/>
    <dgm:cxn modelId="{22DFC791-A26B-4B63-8E5F-2873AA697E3C}" type="presParOf" srcId="{79CD78E9-8C12-49F7-9903-17E51D331CA2}" destId="{22546F77-5DB3-4C08-9D5B-84E8BEB56E14}" srcOrd="7" destOrd="0" presId="urn:microsoft.com/office/officeart/2005/8/layout/radial6"/>
    <dgm:cxn modelId="{CE5BADF2-79C2-48AA-B3EB-1C7DFA95223D}" type="presParOf" srcId="{79CD78E9-8C12-49F7-9903-17E51D331CA2}" destId="{DF02782A-72A3-41C5-9AA5-549918774CBA}" srcOrd="8" destOrd="0" presId="urn:microsoft.com/office/officeart/2005/8/layout/radial6"/>
    <dgm:cxn modelId="{B72F8186-882B-498D-819E-369EC9542B82}" type="presParOf" srcId="{79CD78E9-8C12-49F7-9903-17E51D331CA2}" destId="{EEBB5AC2-0049-4AB8-AF8F-DE9B6A4BDFC2}" srcOrd="9" destOrd="0" presId="urn:microsoft.com/office/officeart/2005/8/layout/radial6"/>
    <dgm:cxn modelId="{E3B04529-9613-4E4F-BDE1-751003946324}" type="presParOf" srcId="{79CD78E9-8C12-49F7-9903-17E51D331CA2}" destId="{871C8FC9-F218-46B4-9785-A077804F7737}" srcOrd="10" destOrd="0" presId="urn:microsoft.com/office/officeart/2005/8/layout/radial6"/>
    <dgm:cxn modelId="{B3C3A366-0C73-4B8F-ADFC-AC6958453BB4}" type="presParOf" srcId="{79CD78E9-8C12-49F7-9903-17E51D331CA2}" destId="{DD8FEFF7-90D0-4A05-AE96-7BE7BAB2B593}" srcOrd="11" destOrd="0" presId="urn:microsoft.com/office/officeart/2005/8/layout/radial6"/>
    <dgm:cxn modelId="{96001A35-62C3-499E-A1D3-8FDAF76157D9}" type="presParOf" srcId="{79CD78E9-8C12-49F7-9903-17E51D331CA2}" destId="{6CBB8184-E3A9-4B13-8F1A-510519681D8A}" srcOrd="12" destOrd="0" presId="urn:microsoft.com/office/officeart/2005/8/layout/radial6"/>
    <dgm:cxn modelId="{83FF7128-C5AE-4241-BB62-FCB3525C2D04}" type="presParOf" srcId="{79CD78E9-8C12-49F7-9903-17E51D331CA2}" destId="{F74FFE13-A665-456E-9040-C84CF6BCA411}" srcOrd="13" destOrd="0" presId="urn:microsoft.com/office/officeart/2005/8/layout/radial6"/>
    <dgm:cxn modelId="{4C71C4F6-2044-4B62-90D1-C297BAECAAC9}" type="presParOf" srcId="{79CD78E9-8C12-49F7-9903-17E51D331CA2}" destId="{18B41294-68EF-4D10-9466-75F503F1FF53}" srcOrd="14" destOrd="0" presId="urn:microsoft.com/office/officeart/2005/8/layout/radial6"/>
    <dgm:cxn modelId="{74B4A98D-0FE8-4DFF-A189-CD67DBDC7C7E}" type="presParOf" srcId="{79CD78E9-8C12-49F7-9903-17E51D331CA2}" destId="{549BFFA0-BCB5-4CD8-8A08-FD39D1874FC6}"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BFFA0-BCB5-4CD8-8A08-FD39D1874FC6}">
      <dsp:nvSpPr>
        <dsp:cNvPr id="0" name=""/>
        <dsp:cNvSpPr/>
      </dsp:nvSpPr>
      <dsp:spPr>
        <a:xfrm>
          <a:off x="3094105" y="725673"/>
          <a:ext cx="4837751" cy="4837751"/>
        </a:xfrm>
        <a:prstGeom prst="blockArc">
          <a:avLst>
            <a:gd name="adj1" fmla="val 11880000"/>
            <a:gd name="adj2" fmla="val 16200000"/>
            <a:gd name="adj3" fmla="val 4644"/>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BB8184-E3A9-4B13-8F1A-510519681D8A}">
      <dsp:nvSpPr>
        <dsp:cNvPr id="0" name=""/>
        <dsp:cNvSpPr/>
      </dsp:nvSpPr>
      <dsp:spPr>
        <a:xfrm>
          <a:off x="3094105" y="725673"/>
          <a:ext cx="4837751" cy="4837751"/>
        </a:xfrm>
        <a:prstGeom prst="blockArc">
          <a:avLst>
            <a:gd name="adj1" fmla="val 7560000"/>
            <a:gd name="adj2" fmla="val 11880000"/>
            <a:gd name="adj3" fmla="val 464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BB5AC2-0049-4AB8-AF8F-DE9B6A4BDFC2}">
      <dsp:nvSpPr>
        <dsp:cNvPr id="0" name=""/>
        <dsp:cNvSpPr/>
      </dsp:nvSpPr>
      <dsp:spPr>
        <a:xfrm>
          <a:off x="3094105" y="725673"/>
          <a:ext cx="4837751" cy="4837751"/>
        </a:xfrm>
        <a:prstGeom prst="blockArc">
          <a:avLst>
            <a:gd name="adj1" fmla="val 3240000"/>
            <a:gd name="adj2" fmla="val 7560000"/>
            <a:gd name="adj3" fmla="val 4644"/>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7A1446-B518-49CC-B179-310B92944320}">
      <dsp:nvSpPr>
        <dsp:cNvPr id="0" name=""/>
        <dsp:cNvSpPr/>
      </dsp:nvSpPr>
      <dsp:spPr>
        <a:xfrm>
          <a:off x="3094105" y="725673"/>
          <a:ext cx="4837751" cy="4837751"/>
        </a:xfrm>
        <a:prstGeom prst="blockArc">
          <a:avLst>
            <a:gd name="adj1" fmla="val 20520000"/>
            <a:gd name="adj2" fmla="val 3240000"/>
            <a:gd name="adj3" fmla="val 464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027803-37FB-4C0A-A574-B8B80CD839CB}">
      <dsp:nvSpPr>
        <dsp:cNvPr id="0" name=""/>
        <dsp:cNvSpPr/>
      </dsp:nvSpPr>
      <dsp:spPr>
        <a:xfrm>
          <a:off x="2954971" y="684358"/>
          <a:ext cx="5116019" cy="4920380"/>
        </a:xfrm>
        <a:prstGeom prst="blockArc">
          <a:avLst>
            <a:gd name="adj1" fmla="val 16200000"/>
            <a:gd name="adj2" fmla="val 20520000"/>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143137-2361-4058-B2FC-2D72BC77E938}">
      <dsp:nvSpPr>
        <dsp:cNvPr id="0" name=""/>
        <dsp:cNvSpPr/>
      </dsp:nvSpPr>
      <dsp:spPr>
        <a:xfrm>
          <a:off x="4398540" y="2030108"/>
          <a:ext cx="2228880" cy="2228880"/>
        </a:xfrm>
        <a:prstGeom prst="ellipse">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t>Data Processing Cycle</a:t>
          </a:r>
        </a:p>
      </dsp:txBody>
      <dsp:txXfrm>
        <a:off x="4724952" y="2356520"/>
        <a:ext cx="1576056" cy="1576056"/>
      </dsp:txXfrm>
    </dsp:sp>
    <dsp:sp modelId="{1CCC13A8-D216-4C53-A2A3-96FE33ADC7CB}">
      <dsp:nvSpPr>
        <dsp:cNvPr id="0" name=""/>
        <dsp:cNvSpPr/>
      </dsp:nvSpPr>
      <dsp:spPr>
        <a:xfrm>
          <a:off x="4732872" y="1732"/>
          <a:ext cx="1560216" cy="156021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Arial Black" panose="020B0A04020102020204" pitchFamily="34" charset="0"/>
            </a:rPr>
            <a:t>Input</a:t>
          </a:r>
        </a:p>
      </dsp:txBody>
      <dsp:txXfrm>
        <a:off x="4961360" y="230220"/>
        <a:ext cx="1103240" cy="1103240"/>
      </dsp:txXfrm>
    </dsp:sp>
    <dsp:sp modelId="{85577251-7335-4C5F-9418-E1B5E18978EA}">
      <dsp:nvSpPr>
        <dsp:cNvPr id="0" name=""/>
        <dsp:cNvSpPr/>
      </dsp:nvSpPr>
      <dsp:spPr>
        <a:xfrm>
          <a:off x="6979941" y="1634323"/>
          <a:ext cx="1560216" cy="156021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Black" panose="020B0A04020102020204" pitchFamily="34" charset="0"/>
            </a:rPr>
            <a:t>Processing</a:t>
          </a:r>
          <a:r>
            <a:rPr lang="en-US" sz="1300" kern="1200" dirty="0"/>
            <a:t> </a:t>
          </a:r>
        </a:p>
      </dsp:txBody>
      <dsp:txXfrm>
        <a:off x="7208429" y="1862811"/>
        <a:ext cx="1103240" cy="1103240"/>
      </dsp:txXfrm>
    </dsp:sp>
    <dsp:sp modelId="{22546F77-5DB3-4C08-9D5B-84E8BEB56E14}">
      <dsp:nvSpPr>
        <dsp:cNvPr id="0" name=""/>
        <dsp:cNvSpPr/>
      </dsp:nvSpPr>
      <dsp:spPr>
        <a:xfrm>
          <a:off x="6121637" y="4275911"/>
          <a:ext cx="1560216" cy="156021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Arial Black" panose="020B0A04020102020204" pitchFamily="34" charset="0"/>
            </a:rPr>
            <a:t>Output</a:t>
          </a:r>
        </a:p>
      </dsp:txBody>
      <dsp:txXfrm>
        <a:off x="6350125" y="4504399"/>
        <a:ext cx="1103240" cy="1103240"/>
      </dsp:txXfrm>
    </dsp:sp>
    <dsp:sp modelId="{871C8FC9-F218-46B4-9785-A077804F7737}">
      <dsp:nvSpPr>
        <dsp:cNvPr id="0" name=""/>
        <dsp:cNvSpPr/>
      </dsp:nvSpPr>
      <dsp:spPr>
        <a:xfrm>
          <a:off x="3344107" y="4275911"/>
          <a:ext cx="1560216" cy="156021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Black" panose="020B0A04020102020204" pitchFamily="34" charset="0"/>
            </a:rPr>
            <a:t>Storage</a:t>
          </a:r>
        </a:p>
      </dsp:txBody>
      <dsp:txXfrm>
        <a:off x="3572595" y="4504399"/>
        <a:ext cx="1103240" cy="1103240"/>
      </dsp:txXfrm>
    </dsp:sp>
    <dsp:sp modelId="{F74FFE13-A665-456E-9040-C84CF6BCA411}">
      <dsp:nvSpPr>
        <dsp:cNvPr id="0" name=""/>
        <dsp:cNvSpPr/>
      </dsp:nvSpPr>
      <dsp:spPr>
        <a:xfrm>
          <a:off x="2485803" y="1634323"/>
          <a:ext cx="1560216" cy="1560216"/>
        </a:xfrm>
        <a:prstGeom prst="ellipse">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Black" panose="020B0A04020102020204" pitchFamily="34" charset="0"/>
            </a:rPr>
            <a:t>Distribution </a:t>
          </a:r>
        </a:p>
      </dsp:txBody>
      <dsp:txXfrm>
        <a:off x="2714291" y="1862811"/>
        <a:ext cx="1103240" cy="110324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2/23/2024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2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4732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11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55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22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8813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313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342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060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6195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892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2/23/2024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41189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ICT funny video">
            <a:hlinkClick r:id="" action="ppaction://media"/>
            <a:extLst>
              <a:ext uri="{FF2B5EF4-FFF2-40B4-BE49-F238E27FC236}">
                <a16:creationId xmlns:a16="http://schemas.microsoft.com/office/drawing/2014/main" id="{B45BFDBC-2558-45DB-AC3B-126C4F1ECD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96762" y="350875"/>
            <a:ext cx="5465135" cy="6156249"/>
          </a:xfrm>
        </p:spPr>
      </p:pic>
      <p:sp>
        <p:nvSpPr>
          <p:cNvPr id="5" name="TextBox 4">
            <a:extLst>
              <a:ext uri="{FF2B5EF4-FFF2-40B4-BE49-F238E27FC236}">
                <a16:creationId xmlns:a16="http://schemas.microsoft.com/office/drawing/2014/main" id="{BC64E7E0-3CD6-4841-94BF-17614399E744}"/>
              </a:ext>
            </a:extLst>
          </p:cNvPr>
          <p:cNvSpPr txBox="1"/>
          <p:nvPr/>
        </p:nvSpPr>
        <p:spPr>
          <a:xfrm>
            <a:off x="723014" y="871870"/>
            <a:ext cx="4380614" cy="3631763"/>
          </a:xfrm>
          <a:prstGeom prst="rect">
            <a:avLst/>
          </a:prstGeom>
          <a:noFill/>
        </p:spPr>
        <p:txBody>
          <a:bodyPr wrap="square" rtlCol="0">
            <a:spAutoFit/>
          </a:bodyPr>
          <a:lstStyle/>
          <a:p>
            <a:r>
              <a:rPr lang="en-US" sz="11500" dirty="0">
                <a:solidFill>
                  <a:srgbClr val="FF0000"/>
                </a:solidFill>
                <a:latin typeface="Algerian" panose="04020705040A02060702" pitchFamily="82" charset="0"/>
              </a:rPr>
              <a:t>What is ICT</a:t>
            </a:r>
          </a:p>
        </p:txBody>
      </p:sp>
    </p:spTree>
    <p:extLst>
      <p:ext uri="{BB962C8B-B14F-4D97-AF65-F5344CB8AC3E}">
        <p14:creationId xmlns:p14="http://schemas.microsoft.com/office/powerpoint/2010/main" val="3707177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EEE3-2EB1-4D7F-A660-962EBADCF1B4}"/>
              </a:ext>
            </a:extLst>
          </p:cNvPr>
          <p:cNvSpPr>
            <a:spLocks noGrp="1"/>
          </p:cNvSpPr>
          <p:nvPr>
            <p:ph type="title"/>
          </p:nvPr>
        </p:nvSpPr>
        <p:spPr>
          <a:xfrm>
            <a:off x="3742661" y="435935"/>
            <a:ext cx="5996763" cy="978195"/>
          </a:xfrm>
        </p:spPr>
        <p:txBody>
          <a:bodyPr>
            <a:normAutofit/>
          </a:bodyPr>
          <a:lstStyle/>
          <a:p>
            <a:r>
              <a:rPr lang="en-GB" b="1" dirty="0">
                <a:solidFill>
                  <a:srgbClr val="FF0000"/>
                </a:solidFill>
                <a:latin typeface="Algerian" panose="04020705040A02060702" pitchFamily="82" charset="0"/>
              </a:rPr>
              <a:t>THE MEMORY</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D86F71A-269B-4729-903F-B0BD17F71151}"/>
              </a:ext>
            </a:extLst>
          </p:cNvPr>
          <p:cNvSpPr>
            <a:spLocks noGrp="1"/>
          </p:cNvSpPr>
          <p:nvPr>
            <p:ph idx="1"/>
          </p:nvPr>
        </p:nvSpPr>
        <p:spPr>
          <a:xfrm>
            <a:off x="433288" y="1711843"/>
            <a:ext cx="11336954" cy="4710222"/>
          </a:xfrm>
        </p:spPr>
        <p:txBody>
          <a:bodyPr>
            <a:normAutofit/>
          </a:bodyPr>
          <a:lstStyle/>
          <a:p>
            <a:pPr marL="45720" indent="0">
              <a:buNone/>
            </a:pPr>
            <a:r>
              <a:rPr lang="en-GB" sz="2800" dirty="0">
                <a:solidFill>
                  <a:schemeClr val="tx1"/>
                </a:solidFill>
                <a:latin typeface="Arial Black" panose="020B0A04020102020204" pitchFamily="34" charset="0"/>
              </a:rPr>
              <a:t>The memory is directly accessible to the CPU.  It holds data and information that the computer is processing at the time.</a:t>
            </a:r>
            <a:endParaRPr lang="en-US" sz="2800" dirty="0">
              <a:solidFill>
                <a:schemeClr val="tx1"/>
              </a:solidFill>
              <a:latin typeface="Arial Black" panose="020B0A04020102020204" pitchFamily="34" charset="0"/>
            </a:endParaRPr>
          </a:p>
        </p:txBody>
      </p:sp>
      <p:pic>
        <p:nvPicPr>
          <p:cNvPr id="5" name="Picture 4">
            <a:extLst>
              <a:ext uri="{FF2B5EF4-FFF2-40B4-BE49-F238E27FC236}">
                <a16:creationId xmlns:a16="http://schemas.microsoft.com/office/drawing/2014/main" id="{458DFD2A-3773-4F29-9FE5-CC40D3A4713D}"/>
              </a:ext>
            </a:extLst>
          </p:cNvPr>
          <p:cNvPicPr>
            <a:picLocks noChangeAspect="1"/>
          </p:cNvPicPr>
          <p:nvPr/>
        </p:nvPicPr>
        <p:blipFill>
          <a:blip r:embed="rId2"/>
          <a:stretch>
            <a:fillRect/>
          </a:stretch>
        </p:blipFill>
        <p:spPr>
          <a:xfrm>
            <a:off x="3284130" y="2587034"/>
            <a:ext cx="4222455" cy="3686175"/>
          </a:xfrm>
          <a:prstGeom prst="rect">
            <a:avLst/>
          </a:prstGeom>
        </p:spPr>
      </p:pic>
    </p:spTree>
    <p:extLst>
      <p:ext uri="{BB962C8B-B14F-4D97-AF65-F5344CB8AC3E}">
        <p14:creationId xmlns:p14="http://schemas.microsoft.com/office/powerpoint/2010/main" val="103463889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7EAA99-7BAC-409C-AD41-6ADBBEFF2C8E}"/>
              </a:ext>
            </a:extLst>
          </p:cNvPr>
          <p:cNvPicPr>
            <a:picLocks noGrp="1" noChangeAspect="1"/>
          </p:cNvPicPr>
          <p:nvPr>
            <p:ph idx="1"/>
          </p:nvPr>
        </p:nvPicPr>
        <p:blipFill>
          <a:blip r:embed="rId2"/>
          <a:stretch>
            <a:fillRect/>
          </a:stretch>
        </p:blipFill>
        <p:spPr>
          <a:xfrm>
            <a:off x="1275907" y="609600"/>
            <a:ext cx="9186530" cy="5486400"/>
          </a:xfrm>
        </p:spPr>
      </p:pic>
    </p:spTree>
    <p:extLst>
      <p:ext uri="{BB962C8B-B14F-4D97-AF65-F5344CB8AC3E}">
        <p14:creationId xmlns:p14="http://schemas.microsoft.com/office/powerpoint/2010/main" val="15592005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EEE3-2EB1-4D7F-A660-962EBADCF1B4}"/>
              </a:ext>
            </a:extLst>
          </p:cNvPr>
          <p:cNvSpPr>
            <a:spLocks noGrp="1"/>
          </p:cNvSpPr>
          <p:nvPr>
            <p:ph type="title"/>
          </p:nvPr>
        </p:nvSpPr>
        <p:spPr>
          <a:xfrm>
            <a:off x="552893" y="435935"/>
            <a:ext cx="11071141" cy="1329069"/>
          </a:xfrm>
        </p:spPr>
        <p:txBody>
          <a:bodyPr>
            <a:normAutofit/>
          </a:bodyPr>
          <a:lstStyle/>
          <a:p>
            <a:pPr algn="ctr"/>
            <a:r>
              <a:rPr lang="en-GB" b="1" dirty="0">
                <a:solidFill>
                  <a:srgbClr val="92D050"/>
                </a:solidFill>
                <a:latin typeface="Arial Rounded MT Bold" panose="020F0704030504030204" pitchFamily="34" charset="0"/>
              </a:rPr>
              <a:t>Stage 3</a:t>
            </a:r>
            <a:r>
              <a:rPr lang="en-GB" b="1" dirty="0">
                <a:solidFill>
                  <a:srgbClr val="FF0000"/>
                </a:solidFill>
                <a:latin typeface="Algerian" panose="04020705040A02060702" pitchFamily="82" charset="0"/>
              </a:rPr>
              <a:t>. OUTPUT STAGE (DISPLAY RESULT/INFORMATION)</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D86F71A-269B-4729-903F-B0BD17F71151}"/>
              </a:ext>
            </a:extLst>
          </p:cNvPr>
          <p:cNvSpPr>
            <a:spLocks noGrp="1"/>
          </p:cNvSpPr>
          <p:nvPr>
            <p:ph idx="1"/>
          </p:nvPr>
        </p:nvSpPr>
        <p:spPr>
          <a:xfrm>
            <a:off x="433288" y="1913860"/>
            <a:ext cx="11336954" cy="4508205"/>
          </a:xfrm>
        </p:spPr>
        <p:txBody>
          <a:bodyPr>
            <a:normAutofit/>
          </a:bodyPr>
          <a:lstStyle/>
          <a:p>
            <a:r>
              <a:rPr lang="en-GB" sz="2800" dirty="0">
                <a:solidFill>
                  <a:schemeClr val="tx1"/>
                </a:solidFill>
                <a:latin typeface="Arial Black" panose="020B0A04020102020204" pitchFamily="34" charset="0"/>
              </a:rPr>
              <a:t>This is the stage where the required information is obtained. The information obtained from the data is produced in a form that can be used by people. </a:t>
            </a:r>
          </a:p>
          <a:p>
            <a:pPr marL="45720" indent="0">
              <a:buNone/>
            </a:pPr>
            <a:endParaRPr lang="en-GB" sz="2800" dirty="0">
              <a:solidFill>
                <a:schemeClr val="tx1"/>
              </a:solidFill>
              <a:latin typeface="Arial Black" panose="020B0A04020102020204" pitchFamily="34" charset="0"/>
            </a:endParaRPr>
          </a:p>
          <a:p>
            <a:r>
              <a:rPr lang="en-GB" sz="2800" dirty="0">
                <a:solidFill>
                  <a:schemeClr val="tx1"/>
                </a:solidFill>
                <a:latin typeface="Arial Black" panose="020B0A04020102020204" pitchFamily="34" charset="0"/>
              </a:rPr>
              <a:t>For example text may be printed on a paper, sound may be heard, or the required information may be shown on the Monitor. Output devices used include printer, monitor, speakers, LCD Projector etc.</a:t>
            </a:r>
            <a:endParaRPr lang="en-US" sz="2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4136619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EEE3-2EB1-4D7F-A660-962EBADCF1B4}"/>
              </a:ext>
            </a:extLst>
          </p:cNvPr>
          <p:cNvSpPr>
            <a:spLocks noGrp="1"/>
          </p:cNvSpPr>
          <p:nvPr>
            <p:ph type="title"/>
          </p:nvPr>
        </p:nvSpPr>
        <p:spPr>
          <a:xfrm>
            <a:off x="574158" y="435935"/>
            <a:ext cx="11049876" cy="1711841"/>
          </a:xfrm>
        </p:spPr>
        <p:txBody>
          <a:bodyPr>
            <a:normAutofit/>
          </a:bodyPr>
          <a:lstStyle/>
          <a:p>
            <a:pPr algn="ctr"/>
            <a:r>
              <a:rPr lang="en-GB" b="1" dirty="0">
                <a:solidFill>
                  <a:srgbClr val="92D050"/>
                </a:solidFill>
                <a:latin typeface="Arial Rounded MT Bold" panose="020F0704030504030204" pitchFamily="34" charset="0"/>
              </a:rPr>
              <a:t>Stage 4</a:t>
            </a:r>
            <a:r>
              <a:rPr lang="en-GB" b="1" dirty="0">
                <a:solidFill>
                  <a:srgbClr val="FF0000"/>
                </a:solidFill>
                <a:latin typeface="Algerian" panose="04020705040A02060702" pitchFamily="82" charset="0"/>
              </a:rPr>
              <a:t>. STORING INFORMATION</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D86F71A-269B-4729-903F-B0BD17F71151}"/>
              </a:ext>
            </a:extLst>
          </p:cNvPr>
          <p:cNvSpPr>
            <a:spLocks noGrp="1"/>
          </p:cNvSpPr>
          <p:nvPr>
            <p:ph idx="1"/>
          </p:nvPr>
        </p:nvSpPr>
        <p:spPr>
          <a:xfrm>
            <a:off x="433288" y="2147776"/>
            <a:ext cx="11336954" cy="4274289"/>
          </a:xfrm>
        </p:spPr>
        <p:txBody>
          <a:bodyPr>
            <a:normAutofit/>
          </a:bodyPr>
          <a:lstStyle/>
          <a:p>
            <a:r>
              <a:rPr lang="en-GB" sz="2400" b="1" i="1" dirty="0">
                <a:solidFill>
                  <a:srgbClr val="FF0000"/>
                </a:solidFill>
                <a:latin typeface="Arial Black" panose="020B0A04020102020204" pitchFamily="34" charset="0"/>
              </a:rPr>
              <a:t>Storage</a:t>
            </a:r>
            <a:r>
              <a:rPr lang="en-GB" sz="2400" b="1" i="1" dirty="0">
                <a:solidFill>
                  <a:schemeClr val="tx1"/>
                </a:solidFill>
                <a:latin typeface="Arial Black" panose="020B0A04020102020204" pitchFamily="34" charset="0"/>
              </a:rPr>
              <a:t> refers to the media and devices used by a computer to keep information available for later use</a:t>
            </a:r>
            <a:r>
              <a:rPr lang="en-GB" sz="2400" dirty="0">
                <a:solidFill>
                  <a:schemeClr val="tx1"/>
                </a:solidFill>
                <a:latin typeface="Arial Black" panose="020B0A04020102020204" pitchFamily="34" charset="0"/>
              </a:rPr>
              <a:t>.</a:t>
            </a:r>
          </a:p>
          <a:p>
            <a:r>
              <a:rPr lang="en-GB" sz="2400" b="1" i="1" dirty="0">
                <a:solidFill>
                  <a:srgbClr val="FF0000"/>
                </a:solidFill>
                <a:latin typeface="Arial Black" panose="020B0A04020102020204" pitchFamily="34" charset="0"/>
              </a:rPr>
              <a:t>Storage devices </a:t>
            </a:r>
            <a:r>
              <a:rPr lang="en-GB" sz="2400" b="1" i="1" dirty="0">
                <a:solidFill>
                  <a:schemeClr val="tx1"/>
                </a:solidFill>
                <a:latin typeface="Arial Black" panose="020B0A04020102020204" pitchFamily="34" charset="0"/>
              </a:rPr>
              <a:t>are computer parts or devices that can read and/or write data on a storage media</a:t>
            </a:r>
            <a:r>
              <a:rPr lang="en-GB" sz="2400" dirty="0">
                <a:solidFill>
                  <a:schemeClr val="tx1"/>
                </a:solidFill>
                <a:latin typeface="Arial Black" panose="020B0A04020102020204" pitchFamily="34" charset="0"/>
              </a:rPr>
              <a:t>. Examples of storage devices are Floppy disk drive, CD ROM drive, DVD ROM Drive etc.</a:t>
            </a:r>
            <a:endParaRPr lang="en-US" sz="2400" dirty="0">
              <a:solidFill>
                <a:schemeClr val="tx1"/>
              </a:solidFill>
              <a:latin typeface="Arial Black" panose="020B0A04020102020204" pitchFamily="34" charset="0"/>
            </a:endParaRPr>
          </a:p>
          <a:p>
            <a:r>
              <a:rPr lang="en-GB" sz="2400" b="1" i="1" dirty="0">
                <a:solidFill>
                  <a:srgbClr val="FF0000"/>
                </a:solidFill>
                <a:latin typeface="Arial Black" panose="020B0A04020102020204" pitchFamily="34" charset="0"/>
              </a:rPr>
              <a:t>Storage media </a:t>
            </a:r>
            <a:r>
              <a:rPr lang="en-GB" sz="2400" b="1" i="1" dirty="0">
                <a:solidFill>
                  <a:schemeClr val="tx1"/>
                </a:solidFill>
                <a:latin typeface="Arial Black" panose="020B0A04020102020204" pitchFamily="34" charset="0"/>
              </a:rPr>
              <a:t>are the medium used to keep or store electronic data permanently</a:t>
            </a:r>
            <a:r>
              <a:rPr lang="en-GB" sz="2400" dirty="0">
                <a:solidFill>
                  <a:schemeClr val="tx1"/>
                </a:solidFill>
                <a:latin typeface="Arial Black" panose="020B0A04020102020204" pitchFamily="34" charset="0"/>
              </a:rPr>
              <a:t>.  They are also referred to as secondary storage. Examples of storage media are Hard disk, Floppy diskette, CD-ROM, CD-R, CD-RW, DVD-ROM, DVD-R, DVD-RW, Pen drive.</a:t>
            </a:r>
            <a:endParaRPr lang="en-US" sz="24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64156701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6D27-6468-4A19-AC70-A793A545F5BA}"/>
              </a:ext>
            </a:extLst>
          </p:cNvPr>
          <p:cNvSpPr>
            <a:spLocks noGrp="1"/>
          </p:cNvSpPr>
          <p:nvPr>
            <p:ph type="title"/>
          </p:nvPr>
        </p:nvSpPr>
        <p:spPr/>
        <p:txBody>
          <a:bodyPr/>
          <a:lstStyle/>
          <a:p>
            <a:r>
              <a:rPr lang="en-GB" b="1" dirty="0">
                <a:solidFill>
                  <a:srgbClr val="92D050"/>
                </a:solidFill>
                <a:latin typeface="Arial Rounded MT Bold" panose="020F0704030504030204" pitchFamily="34" charset="0"/>
              </a:rPr>
              <a:t>Stage 5</a:t>
            </a:r>
            <a:r>
              <a:rPr lang="en-GB" b="1" dirty="0">
                <a:solidFill>
                  <a:srgbClr val="FF0000"/>
                </a:solidFill>
                <a:latin typeface="Algerian" panose="04020705040A02060702" pitchFamily="82" charset="0"/>
              </a:rPr>
              <a:t>. DISTRIBUTION STAGE</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8A0D6A8-8798-4DAF-BF03-983F9CD200D8}"/>
              </a:ext>
            </a:extLst>
          </p:cNvPr>
          <p:cNvSpPr>
            <a:spLocks noGrp="1"/>
          </p:cNvSpPr>
          <p:nvPr>
            <p:ph idx="1"/>
          </p:nvPr>
        </p:nvSpPr>
        <p:spPr/>
        <p:txBody>
          <a:bodyPr>
            <a:normAutofit/>
          </a:bodyPr>
          <a:lstStyle/>
          <a:p>
            <a:r>
              <a:rPr lang="en-GB" sz="2800" dirty="0">
                <a:solidFill>
                  <a:schemeClr val="tx1"/>
                </a:solidFill>
                <a:latin typeface="Arial Black" panose="020B0A04020102020204" pitchFamily="34" charset="0"/>
              </a:rPr>
              <a:t>This is the stage where information users may distribute the information to other users through e-mails, fax, internet, satellites, infrared links, Bluetooth links, radio, networking, mobile phones, human beings, television, social media etc.</a:t>
            </a:r>
            <a:endParaRPr lang="en-US" sz="2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09962035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1BA2B9-4FF0-449F-A0BA-1D315D658490}"/>
              </a:ext>
            </a:extLst>
          </p:cNvPr>
          <p:cNvPicPr>
            <a:picLocks noGrp="1" noChangeAspect="1"/>
          </p:cNvPicPr>
          <p:nvPr>
            <p:ph idx="1"/>
          </p:nvPr>
        </p:nvPicPr>
        <p:blipFill>
          <a:blip r:embed="rId2"/>
          <a:stretch>
            <a:fillRect/>
          </a:stretch>
        </p:blipFill>
        <p:spPr>
          <a:xfrm>
            <a:off x="2668772" y="593105"/>
            <a:ext cx="5869172" cy="5655295"/>
          </a:xfrm>
        </p:spPr>
      </p:pic>
      <p:sp>
        <p:nvSpPr>
          <p:cNvPr id="2" name="Title 1">
            <a:extLst>
              <a:ext uri="{FF2B5EF4-FFF2-40B4-BE49-F238E27FC236}">
                <a16:creationId xmlns:a16="http://schemas.microsoft.com/office/drawing/2014/main" id="{4A695459-66DD-40EF-B029-45521C1DCF36}"/>
              </a:ext>
            </a:extLst>
          </p:cNvPr>
          <p:cNvSpPr>
            <a:spLocks noGrp="1"/>
          </p:cNvSpPr>
          <p:nvPr>
            <p:ph type="title"/>
          </p:nvPr>
        </p:nvSpPr>
        <p:spPr>
          <a:xfrm>
            <a:off x="645927" y="609600"/>
            <a:ext cx="3641651" cy="762000"/>
          </a:xfrm>
        </p:spPr>
        <p:txBody>
          <a:bodyPr>
            <a:normAutofit fontScale="90000"/>
          </a:bodyPr>
          <a:lstStyle/>
          <a:p>
            <a:r>
              <a:rPr lang="en-US" dirty="0">
                <a:solidFill>
                  <a:srgbClr val="FF0000"/>
                </a:solidFill>
                <a:latin typeface="Algerian" panose="04020705040A02060702" pitchFamily="82" charset="0"/>
              </a:rPr>
              <a:t>Any question</a:t>
            </a:r>
          </a:p>
        </p:txBody>
      </p:sp>
    </p:spTree>
    <p:extLst>
      <p:ext uri="{BB962C8B-B14F-4D97-AF65-F5344CB8AC3E}">
        <p14:creationId xmlns:p14="http://schemas.microsoft.com/office/powerpoint/2010/main" val="21480672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6D27-6468-4A19-AC70-A793A545F5BA}"/>
              </a:ext>
            </a:extLst>
          </p:cNvPr>
          <p:cNvSpPr>
            <a:spLocks noGrp="1"/>
          </p:cNvSpPr>
          <p:nvPr>
            <p:ph type="title"/>
          </p:nvPr>
        </p:nvSpPr>
        <p:spPr/>
        <p:txBody>
          <a:bodyPr>
            <a:normAutofit/>
          </a:bodyPr>
          <a:lstStyle/>
          <a:p>
            <a:pPr algn="ctr"/>
            <a:r>
              <a:rPr lang="en-GB" b="1" dirty="0">
                <a:solidFill>
                  <a:srgbClr val="FF0000"/>
                </a:solidFill>
                <a:latin typeface="Algerian" panose="04020705040A02060702" pitchFamily="82" charset="0"/>
              </a:rPr>
              <a:t>The </a:t>
            </a:r>
            <a:r>
              <a:rPr lang="en-US" b="1" dirty="0">
                <a:solidFill>
                  <a:srgbClr val="FF0000"/>
                </a:solidFill>
                <a:latin typeface="Algerian" panose="04020705040A02060702" pitchFamily="82" charset="0"/>
              </a:rPr>
              <a:t>difference between Storage Media and Storage Device</a:t>
            </a:r>
            <a:endParaRPr lang="en-US" dirty="0">
              <a:solidFill>
                <a:srgbClr val="FF0000"/>
              </a:solidFill>
              <a:latin typeface="Algerian" panose="04020705040A02060702" pitchFamily="82" charset="0"/>
            </a:endParaRPr>
          </a:p>
        </p:txBody>
      </p:sp>
      <p:pic>
        <p:nvPicPr>
          <p:cNvPr id="8" name="Content Placeholder 7">
            <a:extLst>
              <a:ext uri="{FF2B5EF4-FFF2-40B4-BE49-F238E27FC236}">
                <a16:creationId xmlns:a16="http://schemas.microsoft.com/office/drawing/2014/main" id="{9DD2D3CC-0F4C-4C6D-A12F-B9603BEBAADE}"/>
              </a:ext>
            </a:extLst>
          </p:cNvPr>
          <p:cNvPicPr>
            <a:picLocks noGrp="1" noChangeAspect="1"/>
          </p:cNvPicPr>
          <p:nvPr>
            <p:ph idx="1"/>
          </p:nvPr>
        </p:nvPicPr>
        <p:blipFill>
          <a:blip r:embed="rId2"/>
          <a:stretch>
            <a:fillRect/>
          </a:stretch>
        </p:blipFill>
        <p:spPr>
          <a:xfrm>
            <a:off x="4842611" y="2019123"/>
            <a:ext cx="7051677" cy="4449726"/>
          </a:xfrm>
        </p:spPr>
      </p:pic>
      <p:sp>
        <p:nvSpPr>
          <p:cNvPr id="9" name="TextBox 8">
            <a:extLst>
              <a:ext uri="{FF2B5EF4-FFF2-40B4-BE49-F238E27FC236}">
                <a16:creationId xmlns:a16="http://schemas.microsoft.com/office/drawing/2014/main" id="{C24F57BB-614D-47B1-AFFF-51012FAEBB18}"/>
              </a:ext>
            </a:extLst>
          </p:cNvPr>
          <p:cNvSpPr txBox="1"/>
          <p:nvPr/>
        </p:nvSpPr>
        <p:spPr>
          <a:xfrm>
            <a:off x="297712" y="1881963"/>
            <a:ext cx="4359348" cy="4401205"/>
          </a:xfrm>
          <a:prstGeom prst="rect">
            <a:avLst/>
          </a:prstGeom>
          <a:noFill/>
        </p:spPr>
        <p:txBody>
          <a:bodyPr wrap="square" rtlCol="0">
            <a:spAutoFit/>
          </a:bodyPr>
          <a:lstStyle/>
          <a:p>
            <a:r>
              <a:rPr lang="en-GB" sz="2800" b="1" i="1" dirty="0">
                <a:solidFill>
                  <a:srgbClr val="00B0F0"/>
                </a:solidFill>
                <a:latin typeface="Arial Black" panose="020B0A04020102020204" pitchFamily="34" charset="0"/>
              </a:rPr>
              <a:t>Storage devices </a:t>
            </a:r>
            <a:r>
              <a:rPr lang="en-GB" sz="2800" b="1" i="1" dirty="0">
                <a:latin typeface="Arial Black" panose="020B0A04020102020204" pitchFamily="34" charset="0"/>
              </a:rPr>
              <a:t>are computer parts or devices that can write and / or read data on a storage media</a:t>
            </a:r>
            <a:r>
              <a:rPr lang="en-GB" sz="2800" dirty="0">
                <a:latin typeface="Arial Black" panose="020B0A04020102020204" pitchFamily="34" charset="0"/>
              </a:rPr>
              <a:t> </a:t>
            </a:r>
            <a:r>
              <a:rPr lang="en-GB" sz="2800" dirty="0">
                <a:solidFill>
                  <a:srgbClr val="FF0000"/>
                </a:solidFill>
                <a:latin typeface="Arial Black" panose="020B0A04020102020204" pitchFamily="34" charset="0"/>
              </a:rPr>
              <a:t>while</a:t>
            </a:r>
            <a:r>
              <a:rPr lang="en-GB" sz="2800" b="1" dirty="0">
                <a:latin typeface="Arial Black" panose="020B0A04020102020204" pitchFamily="34" charset="0"/>
              </a:rPr>
              <a:t> </a:t>
            </a:r>
            <a:r>
              <a:rPr lang="en-GB" sz="2800" b="1" i="1" dirty="0">
                <a:solidFill>
                  <a:srgbClr val="00B0F0"/>
                </a:solidFill>
                <a:latin typeface="Arial Black" panose="020B0A04020102020204" pitchFamily="34" charset="0"/>
              </a:rPr>
              <a:t>Storage media </a:t>
            </a:r>
            <a:r>
              <a:rPr lang="en-GB" sz="2800" b="1" i="1" dirty="0">
                <a:latin typeface="Arial Black" panose="020B0A04020102020204" pitchFamily="34" charset="0"/>
              </a:rPr>
              <a:t>are the medium used to keep or store electronic data permanently</a:t>
            </a:r>
            <a:r>
              <a:rPr lang="en-GB" sz="2800" dirty="0">
                <a:latin typeface="Arial Black" panose="020B0A04020102020204" pitchFamily="34" charset="0"/>
              </a:rPr>
              <a:t>.</a:t>
            </a:r>
            <a:endParaRPr lang="en-US" sz="2800" dirty="0">
              <a:latin typeface="Arial Black" panose="020B0A04020102020204" pitchFamily="34" charset="0"/>
            </a:endParaRPr>
          </a:p>
        </p:txBody>
      </p:sp>
    </p:spTree>
    <p:extLst>
      <p:ext uri="{BB962C8B-B14F-4D97-AF65-F5344CB8AC3E}">
        <p14:creationId xmlns:p14="http://schemas.microsoft.com/office/powerpoint/2010/main" val="20737681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F76C-3FBF-4C24-9227-1F94C81CED73}"/>
              </a:ext>
            </a:extLst>
          </p:cNvPr>
          <p:cNvSpPr>
            <a:spLocks noGrp="1"/>
          </p:cNvSpPr>
          <p:nvPr>
            <p:ph type="title"/>
          </p:nvPr>
        </p:nvSpPr>
        <p:spPr>
          <a:xfrm>
            <a:off x="3128157" y="2672316"/>
            <a:ext cx="4953000" cy="878958"/>
          </a:xfrm>
        </p:spPr>
        <p:txBody>
          <a:bodyPr/>
          <a:lstStyle/>
          <a:p>
            <a:r>
              <a:rPr lang="en-US" dirty="0">
                <a:solidFill>
                  <a:srgbClr val="FF0000"/>
                </a:solidFill>
                <a:latin typeface="Algerian" panose="04020705040A02060702" pitchFamily="82" charset="0"/>
              </a:rPr>
              <a:t>Any Question </a:t>
            </a:r>
          </a:p>
        </p:txBody>
      </p:sp>
      <p:pic>
        <p:nvPicPr>
          <p:cNvPr id="5" name="Content Placeholder 4">
            <a:extLst>
              <a:ext uri="{FF2B5EF4-FFF2-40B4-BE49-F238E27FC236}">
                <a16:creationId xmlns:a16="http://schemas.microsoft.com/office/drawing/2014/main" id="{37F5AC1E-80B8-4088-8094-0C8EEEBC3E24}"/>
              </a:ext>
            </a:extLst>
          </p:cNvPr>
          <p:cNvPicPr>
            <a:picLocks noGrp="1" noChangeAspect="1"/>
          </p:cNvPicPr>
          <p:nvPr>
            <p:ph idx="1"/>
          </p:nvPr>
        </p:nvPicPr>
        <p:blipFill>
          <a:blip r:embed="rId2"/>
          <a:stretch>
            <a:fillRect/>
          </a:stretch>
        </p:blipFill>
        <p:spPr>
          <a:xfrm>
            <a:off x="1231291" y="425303"/>
            <a:ext cx="9339923" cy="5837452"/>
          </a:xfrm>
        </p:spPr>
      </p:pic>
    </p:spTree>
    <p:extLst>
      <p:ext uri="{BB962C8B-B14F-4D97-AF65-F5344CB8AC3E}">
        <p14:creationId xmlns:p14="http://schemas.microsoft.com/office/powerpoint/2010/main" val="659427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2BBD-4BC9-4CEB-86BE-5FF1B5323D4D}"/>
              </a:ext>
            </a:extLst>
          </p:cNvPr>
          <p:cNvSpPr>
            <a:spLocks noGrp="1"/>
          </p:cNvSpPr>
          <p:nvPr>
            <p:ph type="title"/>
          </p:nvPr>
        </p:nvSpPr>
        <p:spPr>
          <a:xfrm>
            <a:off x="249865" y="939209"/>
            <a:ext cx="6072188" cy="932121"/>
          </a:xfrm>
        </p:spPr>
        <p:txBody>
          <a:bodyPr/>
          <a:lstStyle/>
          <a:p>
            <a:r>
              <a:rPr lang="en-US" dirty="0">
                <a:solidFill>
                  <a:srgbClr val="FF0000"/>
                </a:solidFill>
                <a:latin typeface="Algerian" panose="04020705040A02060702" pitchFamily="82" charset="0"/>
              </a:rPr>
              <a:t>Uses/Benefits of ICT</a:t>
            </a:r>
          </a:p>
        </p:txBody>
      </p:sp>
      <p:pic>
        <p:nvPicPr>
          <p:cNvPr id="4" name="Benefits of ICT funny video">
            <a:hlinkClick r:id="" action="ppaction://media"/>
            <a:extLst>
              <a:ext uri="{FF2B5EF4-FFF2-40B4-BE49-F238E27FC236}">
                <a16:creationId xmlns:a16="http://schemas.microsoft.com/office/drawing/2014/main" id="{9D77506A-21C8-4F12-938E-E1B069DC15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28121" y="542260"/>
            <a:ext cx="4210493" cy="5560827"/>
          </a:xfrm>
        </p:spPr>
      </p:pic>
    </p:spTree>
    <p:extLst>
      <p:ext uri="{BB962C8B-B14F-4D97-AF65-F5344CB8AC3E}">
        <p14:creationId xmlns:p14="http://schemas.microsoft.com/office/powerpoint/2010/main" val="621054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3A99-AFE8-4B47-AB21-EA93DECFDA40}"/>
              </a:ext>
            </a:extLst>
          </p:cNvPr>
          <p:cNvSpPr>
            <a:spLocks noGrp="1"/>
          </p:cNvSpPr>
          <p:nvPr>
            <p:ph type="title"/>
          </p:nvPr>
        </p:nvSpPr>
        <p:spPr>
          <a:xfrm>
            <a:off x="1207858" y="333154"/>
            <a:ext cx="9875520" cy="889591"/>
          </a:xfrm>
        </p:spPr>
        <p:txBody>
          <a:bodyPr/>
          <a:lstStyle/>
          <a:p>
            <a:pPr algn="ctr"/>
            <a:r>
              <a:rPr lang="en-US" dirty="0">
                <a:solidFill>
                  <a:srgbClr val="FF0000"/>
                </a:solidFill>
                <a:latin typeface="Algerian" panose="04020705040A02060702" pitchFamily="82" charset="0"/>
              </a:rPr>
              <a:t>USES OF ICT</a:t>
            </a:r>
          </a:p>
        </p:txBody>
      </p:sp>
      <p:sp>
        <p:nvSpPr>
          <p:cNvPr id="3" name="Content Placeholder 2">
            <a:extLst>
              <a:ext uri="{FF2B5EF4-FFF2-40B4-BE49-F238E27FC236}">
                <a16:creationId xmlns:a16="http://schemas.microsoft.com/office/drawing/2014/main" id="{5F4ABE3F-48E2-4F82-A566-59BF6C932A42}"/>
              </a:ext>
            </a:extLst>
          </p:cNvPr>
          <p:cNvSpPr>
            <a:spLocks noGrp="1"/>
          </p:cNvSpPr>
          <p:nvPr>
            <p:ph idx="1"/>
          </p:nvPr>
        </p:nvSpPr>
        <p:spPr>
          <a:xfrm>
            <a:off x="680484" y="1073888"/>
            <a:ext cx="10930269" cy="5263116"/>
          </a:xfrm>
        </p:spPr>
        <p:txBody>
          <a:bodyPr>
            <a:normAutofit lnSpcReduction="10000"/>
          </a:bodyPr>
          <a:lstStyle/>
          <a:p>
            <a:r>
              <a:rPr lang="en-US" sz="3200" b="1" dirty="0">
                <a:solidFill>
                  <a:srgbClr val="FF0000"/>
                </a:solidFill>
                <a:latin typeface="Times New Roman" panose="02020603050405020304" pitchFamily="18" charset="0"/>
                <a:cs typeface="Times New Roman" panose="02020603050405020304" pitchFamily="18" charset="0"/>
              </a:rPr>
              <a:t>1. Communication: </a:t>
            </a:r>
            <a:r>
              <a:rPr lang="en-US" sz="3200" dirty="0">
                <a:solidFill>
                  <a:schemeClr val="tx1"/>
                </a:solidFill>
                <a:latin typeface="Times New Roman" panose="02020603050405020304" pitchFamily="18" charset="0"/>
                <a:cs typeface="Times New Roman" panose="02020603050405020304" pitchFamily="18" charset="0"/>
              </a:rPr>
              <a:t>ICT facilitates communication through emails, instant messaging, video conferencing, and social media platforms.</a:t>
            </a:r>
          </a:p>
          <a:p>
            <a:r>
              <a:rPr lang="en-US" sz="3200" b="1" dirty="0">
                <a:solidFill>
                  <a:srgbClr val="FF0000"/>
                </a:solidFill>
                <a:latin typeface="Times New Roman" panose="02020603050405020304" pitchFamily="18" charset="0"/>
                <a:cs typeface="Times New Roman" panose="02020603050405020304" pitchFamily="18" charset="0"/>
              </a:rPr>
              <a:t>2. Education</a:t>
            </a:r>
            <a:r>
              <a:rPr lang="en-US" sz="3200" b="1"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ICT is used in e-learning, online courses, educational software, and digital libraries.</a:t>
            </a:r>
          </a:p>
          <a:p>
            <a:r>
              <a:rPr lang="en-US" sz="3200" b="1" dirty="0">
                <a:solidFill>
                  <a:srgbClr val="FF0000"/>
                </a:solidFill>
                <a:latin typeface="Times New Roman" panose="02020603050405020304" pitchFamily="18" charset="0"/>
                <a:cs typeface="Times New Roman" panose="02020603050405020304" pitchFamily="18" charset="0"/>
              </a:rPr>
              <a:t>3. Business: </a:t>
            </a:r>
            <a:r>
              <a:rPr lang="en-US" sz="3200" dirty="0">
                <a:solidFill>
                  <a:schemeClr val="tx1"/>
                </a:solidFill>
                <a:latin typeface="Times New Roman" panose="02020603050405020304" pitchFamily="18" charset="0"/>
                <a:cs typeface="Times New Roman" panose="02020603050405020304" pitchFamily="18" charset="0"/>
              </a:rPr>
              <a:t>ICT is used for managing operations, customer relations, marketing, and sales.</a:t>
            </a:r>
          </a:p>
          <a:p>
            <a:r>
              <a:rPr lang="en-US" sz="3200" b="1" dirty="0">
                <a:solidFill>
                  <a:srgbClr val="FF0000"/>
                </a:solidFill>
                <a:latin typeface="Times New Roman" panose="02020603050405020304" pitchFamily="18" charset="0"/>
                <a:cs typeface="Times New Roman" panose="02020603050405020304" pitchFamily="18" charset="0"/>
              </a:rPr>
              <a:t>4. Healthcare: </a:t>
            </a:r>
            <a:r>
              <a:rPr lang="en-US" sz="3200" dirty="0">
                <a:solidFill>
                  <a:schemeClr val="tx1"/>
                </a:solidFill>
                <a:latin typeface="Times New Roman" panose="02020603050405020304" pitchFamily="18" charset="0"/>
                <a:cs typeface="Times New Roman" panose="02020603050405020304" pitchFamily="18" charset="0"/>
              </a:rPr>
              <a:t>ICT is used for electronic health records, telemedicine, medical imaging, and health informatics.</a:t>
            </a:r>
          </a:p>
          <a:p>
            <a:r>
              <a:rPr lang="en-US" sz="3200" b="1" dirty="0">
                <a:solidFill>
                  <a:srgbClr val="FF0000"/>
                </a:solidFill>
                <a:latin typeface="Times New Roman" panose="02020603050405020304" pitchFamily="18" charset="0"/>
                <a:cs typeface="Times New Roman" panose="02020603050405020304" pitchFamily="18" charset="0"/>
              </a:rPr>
              <a:t>5. Entertainment: </a:t>
            </a:r>
            <a:r>
              <a:rPr lang="en-US" sz="3200" dirty="0">
                <a:solidFill>
                  <a:schemeClr val="tx1"/>
                </a:solidFill>
                <a:latin typeface="Times New Roman" panose="02020603050405020304" pitchFamily="18" charset="0"/>
                <a:cs typeface="Times New Roman" panose="02020603050405020304" pitchFamily="18" charset="0"/>
              </a:rPr>
              <a:t>ICT is used in gaming, streaming services, digital media production, and virtual reality</a:t>
            </a:r>
          </a:p>
        </p:txBody>
      </p:sp>
    </p:spTree>
    <p:extLst>
      <p:ext uri="{BB962C8B-B14F-4D97-AF65-F5344CB8AC3E}">
        <p14:creationId xmlns:p14="http://schemas.microsoft.com/office/powerpoint/2010/main" val="10356823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E5DD-1C75-44D2-8132-EF0927257FC8}"/>
              </a:ext>
            </a:extLst>
          </p:cNvPr>
          <p:cNvSpPr>
            <a:spLocks noGrp="1"/>
          </p:cNvSpPr>
          <p:nvPr>
            <p:ph type="ctrTitle"/>
          </p:nvPr>
        </p:nvSpPr>
        <p:spPr>
          <a:xfrm>
            <a:off x="701749" y="227111"/>
            <a:ext cx="10196624" cy="2945050"/>
          </a:xfrm>
        </p:spPr>
        <p:txBody>
          <a:bodyPr/>
          <a:lstStyle/>
          <a:p>
            <a:pPr algn="ctr"/>
            <a:r>
              <a:rPr lang="en-US" sz="7200" dirty="0">
                <a:solidFill>
                  <a:srgbClr val="FF0000"/>
                </a:solidFill>
                <a:latin typeface="Algerian" panose="04020705040A02060702" pitchFamily="82" charset="0"/>
              </a:rPr>
              <a:t>Introduction to </a:t>
            </a:r>
            <a:r>
              <a:rPr lang="en-US" sz="7200" dirty="0" err="1">
                <a:solidFill>
                  <a:srgbClr val="FF0000"/>
                </a:solidFill>
                <a:latin typeface="Algerian" panose="04020705040A02060702" pitchFamily="82" charset="0"/>
              </a:rPr>
              <a:t>ict</a:t>
            </a:r>
            <a:endParaRPr lang="en-US" sz="7200" dirty="0">
              <a:solidFill>
                <a:srgbClr val="FF0000"/>
              </a:solidFill>
              <a:latin typeface="Algerian" panose="04020705040A02060702" pitchFamily="82" charset="0"/>
            </a:endParaRPr>
          </a:p>
        </p:txBody>
      </p:sp>
      <p:sp>
        <p:nvSpPr>
          <p:cNvPr id="3" name="Subtitle 2">
            <a:extLst>
              <a:ext uri="{FF2B5EF4-FFF2-40B4-BE49-F238E27FC236}">
                <a16:creationId xmlns:a16="http://schemas.microsoft.com/office/drawing/2014/main" id="{F4FF377D-7EEF-43DA-B22D-7DBF5427A020}"/>
              </a:ext>
            </a:extLst>
          </p:cNvPr>
          <p:cNvSpPr>
            <a:spLocks noGrp="1"/>
          </p:cNvSpPr>
          <p:nvPr>
            <p:ph type="subTitle" idx="1"/>
          </p:nvPr>
        </p:nvSpPr>
        <p:spPr>
          <a:xfrm>
            <a:off x="893135" y="3869635"/>
            <a:ext cx="9584255" cy="1074505"/>
          </a:xfrm>
        </p:spPr>
        <p:txBody>
          <a:bodyPr>
            <a:normAutofit/>
          </a:bodyPr>
          <a:lstStyle/>
          <a:p>
            <a:r>
              <a:rPr lang="en-US" sz="5400" dirty="0">
                <a:solidFill>
                  <a:srgbClr val="002060"/>
                </a:solidFill>
                <a:latin typeface="Algerian" panose="04020705040A02060702" pitchFamily="82" charset="0"/>
              </a:rPr>
              <a:t>data PROCESSING CYCLE</a:t>
            </a:r>
            <a:endParaRPr lang="en-US" sz="4800" dirty="0">
              <a:solidFill>
                <a:srgbClr val="002060"/>
              </a:solidFill>
            </a:endParaRPr>
          </a:p>
        </p:txBody>
      </p:sp>
    </p:spTree>
    <p:extLst>
      <p:ext uri="{BB962C8B-B14F-4D97-AF65-F5344CB8AC3E}">
        <p14:creationId xmlns:p14="http://schemas.microsoft.com/office/powerpoint/2010/main" val="372817856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3A99-AFE8-4B47-AB21-EA93DECFDA40}"/>
              </a:ext>
            </a:extLst>
          </p:cNvPr>
          <p:cNvSpPr>
            <a:spLocks noGrp="1"/>
          </p:cNvSpPr>
          <p:nvPr>
            <p:ph type="title"/>
          </p:nvPr>
        </p:nvSpPr>
        <p:spPr>
          <a:xfrm>
            <a:off x="1207858" y="333154"/>
            <a:ext cx="9875520" cy="889591"/>
          </a:xfrm>
        </p:spPr>
        <p:txBody>
          <a:bodyPr/>
          <a:lstStyle/>
          <a:p>
            <a:pPr algn="ctr"/>
            <a:r>
              <a:rPr lang="en-US" dirty="0">
                <a:solidFill>
                  <a:srgbClr val="FF0000"/>
                </a:solidFill>
                <a:latin typeface="Algerian" panose="04020705040A02060702" pitchFamily="82" charset="0"/>
              </a:rPr>
              <a:t>USES OF ICT</a:t>
            </a:r>
          </a:p>
        </p:txBody>
      </p:sp>
      <p:sp>
        <p:nvSpPr>
          <p:cNvPr id="3" name="Content Placeholder 2">
            <a:extLst>
              <a:ext uri="{FF2B5EF4-FFF2-40B4-BE49-F238E27FC236}">
                <a16:creationId xmlns:a16="http://schemas.microsoft.com/office/drawing/2014/main" id="{5F4ABE3F-48E2-4F82-A566-59BF6C932A42}"/>
              </a:ext>
            </a:extLst>
          </p:cNvPr>
          <p:cNvSpPr>
            <a:spLocks noGrp="1"/>
          </p:cNvSpPr>
          <p:nvPr>
            <p:ph idx="1"/>
          </p:nvPr>
        </p:nvSpPr>
        <p:spPr>
          <a:xfrm>
            <a:off x="680484" y="1073888"/>
            <a:ext cx="10930269" cy="5263116"/>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6. Transportation</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ICT is used for traffic management, GPS navigation, online booking systems, and logistics.</a:t>
            </a:r>
          </a:p>
          <a:p>
            <a:r>
              <a:rPr lang="en-US" sz="3200" dirty="0">
                <a:solidFill>
                  <a:srgbClr val="FF0000"/>
                </a:solidFill>
                <a:latin typeface="Times New Roman" panose="02020603050405020304" pitchFamily="18" charset="0"/>
                <a:cs typeface="Times New Roman" panose="02020603050405020304" pitchFamily="18" charset="0"/>
              </a:rPr>
              <a:t>7. </a:t>
            </a:r>
            <a:r>
              <a:rPr lang="en-US" sz="3200" b="1" dirty="0">
                <a:solidFill>
                  <a:srgbClr val="FF0000"/>
                </a:solidFill>
                <a:latin typeface="Times New Roman" panose="02020603050405020304" pitchFamily="18" charset="0"/>
                <a:cs typeface="Times New Roman" panose="02020603050405020304" pitchFamily="18" charset="0"/>
              </a:rPr>
              <a:t>Banking and Finance: </a:t>
            </a:r>
            <a:r>
              <a:rPr lang="en-US" sz="3200" dirty="0">
                <a:solidFill>
                  <a:schemeClr val="tx1"/>
                </a:solidFill>
                <a:latin typeface="Times New Roman" panose="02020603050405020304" pitchFamily="18" charset="0"/>
                <a:cs typeface="Times New Roman" panose="02020603050405020304" pitchFamily="18" charset="0"/>
              </a:rPr>
              <a:t>ICT is used for online banking, electronic fund transfers, financial analysis, and trading.</a:t>
            </a:r>
          </a:p>
          <a:p>
            <a:r>
              <a:rPr lang="en-US" sz="3200" b="1" dirty="0">
                <a:solidFill>
                  <a:srgbClr val="FF0000"/>
                </a:solidFill>
                <a:latin typeface="Times New Roman" panose="02020603050405020304" pitchFamily="18" charset="0"/>
                <a:cs typeface="Times New Roman" panose="02020603050405020304" pitchFamily="18" charset="0"/>
              </a:rPr>
              <a:t>8. Government: </a:t>
            </a:r>
            <a:r>
              <a:rPr lang="en-US" sz="3200" dirty="0">
                <a:solidFill>
                  <a:schemeClr val="tx1"/>
                </a:solidFill>
                <a:latin typeface="Times New Roman" panose="02020603050405020304" pitchFamily="18" charset="0"/>
                <a:cs typeface="Times New Roman" panose="02020603050405020304" pitchFamily="18" charset="0"/>
              </a:rPr>
              <a:t>ICT is used for e-governance, digital services, public information systems, and administrative purposes.</a:t>
            </a:r>
          </a:p>
          <a:p>
            <a:r>
              <a:rPr lang="en-US" sz="3200" b="1" dirty="0">
                <a:solidFill>
                  <a:srgbClr val="FF0000"/>
                </a:solidFill>
                <a:latin typeface="Times New Roman" panose="02020603050405020304" pitchFamily="18" charset="0"/>
                <a:cs typeface="Times New Roman" panose="02020603050405020304" pitchFamily="18" charset="0"/>
              </a:rPr>
              <a:t>9. Agriculture: </a:t>
            </a:r>
            <a:r>
              <a:rPr lang="en-US" sz="3200" dirty="0">
                <a:solidFill>
                  <a:schemeClr val="tx1"/>
                </a:solidFill>
                <a:latin typeface="Times New Roman" panose="02020603050405020304" pitchFamily="18" charset="0"/>
                <a:cs typeface="Times New Roman" panose="02020603050405020304" pitchFamily="18" charset="0"/>
              </a:rPr>
              <a:t>ICT is used for precision farming, weather forecasting, market information systems, and farm management.</a:t>
            </a:r>
          </a:p>
          <a:p>
            <a:r>
              <a:rPr lang="en-US" sz="3200" b="1" dirty="0">
                <a:solidFill>
                  <a:srgbClr val="FF0000"/>
                </a:solidFill>
                <a:latin typeface="Times New Roman" panose="02020603050405020304" pitchFamily="18" charset="0"/>
                <a:cs typeface="Times New Roman" panose="02020603050405020304" pitchFamily="18" charset="0"/>
              </a:rPr>
              <a:t>10. Research: </a:t>
            </a:r>
            <a:r>
              <a:rPr lang="en-US" sz="3200" dirty="0">
                <a:solidFill>
                  <a:schemeClr val="tx1"/>
                </a:solidFill>
                <a:latin typeface="Times New Roman" panose="02020603050405020304" pitchFamily="18" charset="0"/>
                <a:cs typeface="Times New Roman" panose="02020603050405020304" pitchFamily="18" charset="0"/>
              </a:rPr>
              <a:t>ICT is used for data analysis, simulations, scientific modeling, and collaborative research platforms.</a:t>
            </a:r>
          </a:p>
        </p:txBody>
      </p:sp>
    </p:spTree>
    <p:extLst>
      <p:ext uri="{BB962C8B-B14F-4D97-AF65-F5344CB8AC3E}">
        <p14:creationId xmlns:p14="http://schemas.microsoft.com/office/powerpoint/2010/main" val="277449728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2FC2-DDE0-423E-BCEE-6BBDCB29032C}"/>
              </a:ext>
            </a:extLst>
          </p:cNvPr>
          <p:cNvSpPr>
            <a:spLocks noGrp="1"/>
          </p:cNvSpPr>
          <p:nvPr>
            <p:ph type="title"/>
          </p:nvPr>
        </p:nvSpPr>
        <p:spPr>
          <a:xfrm>
            <a:off x="318978" y="457200"/>
            <a:ext cx="11419366" cy="804530"/>
          </a:xfrm>
        </p:spPr>
        <p:txBody>
          <a:bodyPr>
            <a:normAutofit/>
          </a:bodyPr>
          <a:lstStyle/>
          <a:p>
            <a:pPr algn="ctr"/>
            <a:r>
              <a:rPr lang="en-US" b="1" dirty="0">
                <a:solidFill>
                  <a:srgbClr val="FF0000"/>
                </a:solidFill>
                <a:latin typeface="Algerian" panose="04020705040A02060702" pitchFamily="82" charset="0"/>
              </a:rPr>
              <a:t>POSITIVE IMPACTS OF ICT ON EDUCATION</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AF26288-EE55-403F-985B-F19081AD0AC1}"/>
              </a:ext>
            </a:extLst>
          </p:cNvPr>
          <p:cNvSpPr>
            <a:spLocks noGrp="1"/>
          </p:cNvSpPr>
          <p:nvPr>
            <p:ph idx="1"/>
          </p:nvPr>
        </p:nvSpPr>
        <p:spPr>
          <a:xfrm>
            <a:off x="318978" y="1148316"/>
            <a:ext cx="11525692" cy="5252484"/>
          </a:xfrm>
        </p:spPr>
        <p:txBody>
          <a:bodyPr>
            <a:normAutofit/>
          </a:bodyPr>
          <a:lstStyle/>
          <a:p>
            <a:r>
              <a:rPr lang="en-GB" sz="2800" b="1" i="1" dirty="0">
                <a:solidFill>
                  <a:srgbClr val="FF0000"/>
                </a:solidFill>
              </a:rPr>
              <a:t>ICT enhances teaching and learning:</a:t>
            </a:r>
            <a:r>
              <a:rPr lang="en-GB" sz="2800" dirty="0">
                <a:solidFill>
                  <a:srgbClr val="FF0000"/>
                </a:solidFill>
              </a:rPr>
              <a:t> </a:t>
            </a:r>
            <a:r>
              <a:rPr lang="en-GB" sz="2800" dirty="0">
                <a:solidFill>
                  <a:schemeClr val="tx1"/>
                </a:solidFill>
              </a:rPr>
              <a:t>The introduction of ICT has made teaching and learning interesting and easy.</a:t>
            </a:r>
            <a:endParaRPr lang="en-US" sz="2800" dirty="0">
              <a:solidFill>
                <a:schemeClr val="tx1"/>
              </a:solidFill>
            </a:endParaRPr>
          </a:p>
          <a:p>
            <a:r>
              <a:rPr lang="en-GB" sz="2800" b="1" i="1" dirty="0">
                <a:solidFill>
                  <a:srgbClr val="FF0000"/>
                </a:solidFill>
              </a:rPr>
              <a:t>ICT has promoted Distance Learning:</a:t>
            </a:r>
            <a:r>
              <a:rPr lang="en-GB" sz="2800" dirty="0">
                <a:solidFill>
                  <a:srgbClr val="FF0000"/>
                </a:solidFill>
              </a:rPr>
              <a:t> </a:t>
            </a:r>
            <a:r>
              <a:rPr lang="en-GB" sz="2800" dirty="0">
                <a:solidFill>
                  <a:schemeClr val="tx1"/>
                </a:solidFill>
              </a:rPr>
              <a:t>Distance learning is usually seen at higher educational institutions. Here students receive printed lessons, do written assignments and get feedback from the far-off teacher.  ICT tools that makes this possible are; telephone, computer, e-mail, etc</a:t>
            </a:r>
            <a:endParaRPr lang="en-US" sz="2800" dirty="0">
              <a:solidFill>
                <a:schemeClr val="tx1"/>
              </a:solidFill>
            </a:endParaRPr>
          </a:p>
          <a:p>
            <a:r>
              <a:rPr lang="en-GB" sz="2800" b="1" i="1" dirty="0">
                <a:solidFill>
                  <a:srgbClr val="FF0000"/>
                </a:solidFill>
              </a:rPr>
              <a:t>ICT has broadened the scope of education: </a:t>
            </a:r>
            <a:r>
              <a:rPr lang="en-GB" sz="2800" dirty="0">
                <a:solidFill>
                  <a:schemeClr val="tx1"/>
                </a:solidFill>
              </a:rPr>
              <a:t>With the introduction of ICT, there are several areas of study that can be specialized.  These include Software Engineering, Network Engineering, etc.</a:t>
            </a:r>
            <a:endParaRPr lang="en-US" sz="2800" dirty="0">
              <a:solidFill>
                <a:schemeClr val="tx1"/>
              </a:solidFill>
            </a:endParaRPr>
          </a:p>
          <a:p>
            <a:r>
              <a:rPr lang="en-GB" sz="2800" b="1" i="1" dirty="0">
                <a:solidFill>
                  <a:srgbClr val="FF0000"/>
                </a:solidFill>
              </a:rPr>
              <a:t>Time Saving:</a:t>
            </a:r>
            <a:r>
              <a:rPr lang="en-GB" sz="2800" dirty="0">
                <a:solidFill>
                  <a:srgbClr val="FF0000"/>
                </a:solidFill>
              </a:rPr>
              <a:t> </a:t>
            </a:r>
            <a:r>
              <a:rPr lang="en-GB" sz="2800" dirty="0">
                <a:solidFill>
                  <a:schemeClr val="tx1"/>
                </a:solidFill>
              </a:rPr>
              <a:t>Through the use of ICT tools such as computers, projectors, presentation programs like PowerPoint, videos etc, teachers can deliver more information at a shorter period of time</a:t>
            </a:r>
            <a:endParaRPr lang="en-US" sz="2800" dirty="0">
              <a:solidFill>
                <a:schemeClr val="tx1"/>
              </a:solidFill>
            </a:endParaRPr>
          </a:p>
        </p:txBody>
      </p:sp>
    </p:spTree>
    <p:extLst>
      <p:ext uri="{BB962C8B-B14F-4D97-AF65-F5344CB8AC3E}">
        <p14:creationId xmlns:p14="http://schemas.microsoft.com/office/powerpoint/2010/main" val="177507790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5B484A-833F-4060-ADED-09FE010A77C3}"/>
              </a:ext>
            </a:extLst>
          </p:cNvPr>
          <p:cNvPicPr>
            <a:picLocks noGrp="1" noChangeAspect="1"/>
          </p:cNvPicPr>
          <p:nvPr>
            <p:ph idx="1"/>
          </p:nvPr>
        </p:nvPicPr>
        <p:blipFill>
          <a:blip r:embed="rId2"/>
          <a:stretch>
            <a:fillRect/>
          </a:stretch>
        </p:blipFill>
        <p:spPr>
          <a:xfrm>
            <a:off x="2413590" y="754912"/>
            <a:ext cx="6581553" cy="5592725"/>
          </a:xfrm>
        </p:spPr>
      </p:pic>
      <p:sp>
        <p:nvSpPr>
          <p:cNvPr id="2" name="Title 1">
            <a:extLst>
              <a:ext uri="{FF2B5EF4-FFF2-40B4-BE49-F238E27FC236}">
                <a16:creationId xmlns:a16="http://schemas.microsoft.com/office/drawing/2014/main" id="{FC0AD50D-82A6-4173-86D4-EA142930262C}"/>
              </a:ext>
            </a:extLst>
          </p:cNvPr>
          <p:cNvSpPr>
            <a:spLocks noGrp="1"/>
          </p:cNvSpPr>
          <p:nvPr>
            <p:ph type="title"/>
          </p:nvPr>
        </p:nvSpPr>
        <p:spPr>
          <a:xfrm>
            <a:off x="813391" y="5341089"/>
            <a:ext cx="4056321" cy="847060"/>
          </a:xfrm>
        </p:spPr>
        <p:txBody>
          <a:bodyPr/>
          <a:lstStyle/>
          <a:p>
            <a:r>
              <a:rPr lang="en-US" dirty="0">
                <a:solidFill>
                  <a:srgbClr val="FF0000"/>
                </a:solidFill>
                <a:latin typeface="Algerian" panose="04020705040A02060702" pitchFamily="82" charset="0"/>
              </a:rPr>
              <a:t>Any question</a:t>
            </a:r>
          </a:p>
        </p:txBody>
      </p:sp>
    </p:spTree>
    <p:extLst>
      <p:ext uri="{BB962C8B-B14F-4D97-AF65-F5344CB8AC3E}">
        <p14:creationId xmlns:p14="http://schemas.microsoft.com/office/powerpoint/2010/main" val="3037701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8443-BCFB-43B1-AB14-9B6B0D0FD401}"/>
              </a:ext>
            </a:extLst>
          </p:cNvPr>
          <p:cNvSpPr>
            <a:spLocks noGrp="1"/>
          </p:cNvSpPr>
          <p:nvPr>
            <p:ph type="title"/>
          </p:nvPr>
        </p:nvSpPr>
        <p:spPr>
          <a:xfrm>
            <a:off x="1143000" y="382772"/>
            <a:ext cx="9875520" cy="1583188"/>
          </a:xfrm>
        </p:spPr>
        <p:txBody>
          <a:bodyPr>
            <a:normAutofit/>
          </a:bodyPr>
          <a:lstStyle/>
          <a:p>
            <a:pPr algn="ctr"/>
            <a:r>
              <a:rPr lang="en-GB" sz="4800" dirty="0">
                <a:solidFill>
                  <a:srgbClr val="FF0000"/>
                </a:solidFill>
                <a:latin typeface="Algerian" panose="04020705040A02060702" pitchFamily="82" charset="0"/>
              </a:rPr>
              <a:t>POSITIVE IMPACTS OF ICT ON THE ECONOMY AND SOCIETY</a:t>
            </a:r>
            <a:endParaRPr lang="en-US" sz="48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2505439-C74E-417C-B62E-EF642D533E18}"/>
              </a:ext>
            </a:extLst>
          </p:cNvPr>
          <p:cNvSpPr>
            <a:spLocks noGrp="1"/>
          </p:cNvSpPr>
          <p:nvPr>
            <p:ph idx="1"/>
          </p:nvPr>
        </p:nvSpPr>
        <p:spPr>
          <a:xfrm>
            <a:off x="489098" y="2057400"/>
            <a:ext cx="11281144" cy="4417828"/>
          </a:xfrm>
        </p:spPr>
        <p:txBody>
          <a:bodyPr>
            <a:normAutofit lnSpcReduction="10000"/>
          </a:bodyPr>
          <a:lstStyle/>
          <a:p>
            <a:r>
              <a:rPr lang="en-GB" sz="2400" b="1" i="1" dirty="0">
                <a:solidFill>
                  <a:srgbClr val="FF0000"/>
                </a:solidFill>
              </a:rPr>
              <a:t>Job creation:</a:t>
            </a:r>
            <a:r>
              <a:rPr lang="en-GB" sz="2400" dirty="0">
                <a:solidFill>
                  <a:srgbClr val="FF0000"/>
                </a:solidFill>
              </a:rPr>
              <a:t> </a:t>
            </a:r>
            <a:r>
              <a:rPr lang="en-GB" sz="2400" dirty="0">
                <a:solidFill>
                  <a:schemeClr val="tx1"/>
                </a:solidFill>
              </a:rPr>
              <a:t>Although people lose their jobs due to automation, there is also job creation requiring new skills.</a:t>
            </a:r>
            <a:endParaRPr lang="en-US" sz="2400" dirty="0">
              <a:solidFill>
                <a:schemeClr val="tx1"/>
              </a:solidFill>
            </a:endParaRPr>
          </a:p>
          <a:p>
            <a:r>
              <a:rPr lang="en-GB" sz="2400" b="1" i="1" dirty="0">
                <a:solidFill>
                  <a:srgbClr val="FF0000"/>
                </a:solidFill>
              </a:rPr>
              <a:t>It Fasters Communication Speed:</a:t>
            </a:r>
            <a:r>
              <a:rPr lang="en-GB" sz="2400" dirty="0">
                <a:solidFill>
                  <a:srgbClr val="FF0000"/>
                </a:solidFill>
              </a:rPr>
              <a:t> </a:t>
            </a:r>
            <a:r>
              <a:rPr lang="en-GB" sz="2400" dirty="0">
                <a:solidFill>
                  <a:schemeClr val="tx1"/>
                </a:solidFill>
              </a:rPr>
              <a:t>In the past, it took a long time for any news or messages sent to reach their destinations.  Now with the internet, news or messages can be sent via e-mails to friends, business partners or to anywhere in the shortest possible time.</a:t>
            </a:r>
            <a:endParaRPr lang="en-US" sz="2400" dirty="0">
              <a:solidFill>
                <a:schemeClr val="tx1"/>
              </a:solidFill>
            </a:endParaRPr>
          </a:p>
          <a:p>
            <a:r>
              <a:rPr lang="en-GB" sz="2400" b="1" i="1" dirty="0">
                <a:solidFill>
                  <a:srgbClr val="FF0000"/>
                </a:solidFill>
              </a:rPr>
              <a:t>Change in job skills:</a:t>
            </a:r>
            <a:r>
              <a:rPr lang="en-GB" sz="2400" dirty="0">
                <a:solidFill>
                  <a:srgbClr val="FF0000"/>
                </a:solidFill>
              </a:rPr>
              <a:t> </a:t>
            </a:r>
            <a:r>
              <a:rPr lang="en-GB" sz="2400" dirty="0">
                <a:solidFill>
                  <a:schemeClr val="tx1"/>
                </a:solidFill>
              </a:rPr>
              <a:t>Through the introduction of ICT, secretaries, draughtsmen, teachers, health workers change their job skills for fast, consistency, accurate and quality work.</a:t>
            </a:r>
            <a:endParaRPr lang="en-US" sz="2400" dirty="0">
              <a:solidFill>
                <a:schemeClr val="tx1"/>
              </a:solidFill>
            </a:endParaRPr>
          </a:p>
          <a:p>
            <a:r>
              <a:rPr lang="en-GB" sz="2400" b="1" i="1" dirty="0">
                <a:solidFill>
                  <a:srgbClr val="FF0000"/>
                </a:solidFill>
              </a:rPr>
              <a:t>Change in work pattern:</a:t>
            </a:r>
            <a:r>
              <a:rPr lang="en-GB" sz="2400" dirty="0">
                <a:solidFill>
                  <a:srgbClr val="FF0000"/>
                </a:solidFill>
              </a:rPr>
              <a:t> </a:t>
            </a:r>
            <a:r>
              <a:rPr lang="en-GB" sz="2400" dirty="0">
                <a:solidFill>
                  <a:schemeClr val="tx1"/>
                </a:solidFill>
              </a:rPr>
              <a:t>This is due to telecommuting and teleconferencing. People stays at home and work by communicating with other workers through e-mails, mobile phones, fax etc.</a:t>
            </a:r>
            <a:endParaRPr lang="en-US" sz="2400" dirty="0">
              <a:solidFill>
                <a:schemeClr val="tx1"/>
              </a:solidFill>
            </a:endParaRPr>
          </a:p>
        </p:txBody>
      </p:sp>
    </p:spTree>
    <p:extLst>
      <p:ext uri="{BB962C8B-B14F-4D97-AF65-F5344CB8AC3E}">
        <p14:creationId xmlns:p14="http://schemas.microsoft.com/office/powerpoint/2010/main" val="33737714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D50D-82A6-4173-86D4-EA142930262C}"/>
              </a:ext>
            </a:extLst>
          </p:cNvPr>
          <p:cNvSpPr>
            <a:spLocks noGrp="1"/>
          </p:cNvSpPr>
          <p:nvPr>
            <p:ph type="title"/>
          </p:nvPr>
        </p:nvSpPr>
        <p:spPr>
          <a:xfrm>
            <a:off x="813391" y="5341089"/>
            <a:ext cx="4056321" cy="847060"/>
          </a:xfrm>
        </p:spPr>
        <p:txBody>
          <a:bodyPr/>
          <a:lstStyle/>
          <a:p>
            <a:r>
              <a:rPr lang="en-US" dirty="0">
                <a:solidFill>
                  <a:srgbClr val="FF0000"/>
                </a:solidFill>
                <a:latin typeface="Algerian" panose="04020705040A02060702" pitchFamily="82" charset="0"/>
              </a:rPr>
              <a:t>Any question</a:t>
            </a:r>
          </a:p>
        </p:txBody>
      </p:sp>
      <p:pic>
        <p:nvPicPr>
          <p:cNvPr id="7" name="Content Placeholder 6">
            <a:extLst>
              <a:ext uri="{FF2B5EF4-FFF2-40B4-BE49-F238E27FC236}">
                <a16:creationId xmlns:a16="http://schemas.microsoft.com/office/drawing/2014/main" id="{F470A0EA-5998-4C93-881B-2D87CFD1B70C}"/>
              </a:ext>
            </a:extLst>
          </p:cNvPr>
          <p:cNvPicPr>
            <a:picLocks noGrp="1" noChangeAspect="1"/>
          </p:cNvPicPr>
          <p:nvPr>
            <p:ph idx="1"/>
          </p:nvPr>
        </p:nvPicPr>
        <p:blipFill>
          <a:blip r:embed="rId2"/>
          <a:stretch>
            <a:fillRect/>
          </a:stretch>
        </p:blipFill>
        <p:spPr>
          <a:xfrm>
            <a:off x="5572511" y="1221401"/>
            <a:ext cx="4432725" cy="5083706"/>
          </a:xfrm>
        </p:spPr>
      </p:pic>
    </p:spTree>
    <p:extLst>
      <p:ext uri="{BB962C8B-B14F-4D97-AF65-F5344CB8AC3E}">
        <p14:creationId xmlns:p14="http://schemas.microsoft.com/office/powerpoint/2010/main" val="14849306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CBEB-9DC3-4E06-B7D4-76539A9D24E7}"/>
              </a:ext>
            </a:extLst>
          </p:cNvPr>
          <p:cNvSpPr>
            <a:spLocks noGrp="1"/>
          </p:cNvSpPr>
          <p:nvPr>
            <p:ph type="title"/>
          </p:nvPr>
        </p:nvSpPr>
        <p:spPr/>
        <p:txBody>
          <a:bodyPr>
            <a:normAutofit/>
          </a:bodyPr>
          <a:lstStyle/>
          <a:p>
            <a:pPr algn="ctr"/>
            <a:r>
              <a:rPr lang="en-US" b="1" dirty="0">
                <a:solidFill>
                  <a:srgbClr val="FF0000"/>
                </a:solidFill>
                <a:latin typeface="Algerian" panose="04020705040A02060702" pitchFamily="82" charset="0"/>
              </a:rPr>
              <a:t>NEGATIVE IMPACTS OF ICT ON EDUCATION</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E8FE55C-E515-49EF-A584-76B768EB9320}"/>
              </a:ext>
            </a:extLst>
          </p:cNvPr>
          <p:cNvSpPr>
            <a:spLocks noGrp="1"/>
          </p:cNvSpPr>
          <p:nvPr>
            <p:ph idx="1"/>
          </p:nvPr>
        </p:nvSpPr>
        <p:spPr>
          <a:xfrm>
            <a:off x="382772" y="2057399"/>
            <a:ext cx="11227981" cy="4449727"/>
          </a:xfrm>
        </p:spPr>
        <p:txBody>
          <a:bodyPr>
            <a:normAutofit/>
          </a:bodyPr>
          <a:lstStyle/>
          <a:p>
            <a:r>
              <a:rPr lang="en-GB" sz="2800" b="1" i="1" dirty="0">
                <a:solidFill>
                  <a:srgbClr val="FF0000"/>
                </a:solidFill>
                <a:latin typeface="Times New Roman" panose="02020603050405020304" pitchFamily="18" charset="0"/>
                <a:cs typeface="Times New Roman" panose="02020603050405020304" pitchFamily="18" charset="0"/>
              </a:rPr>
              <a:t>It reduces face-to-face interactions between the teacher and the student:</a:t>
            </a:r>
            <a:r>
              <a:rPr lang="en-GB" sz="2800" dirty="0">
                <a:solidFill>
                  <a:srgbClr val="FF0000"/>
                </a:solidFill>
                <a:latin typeface="Times New Roman" panose="02020603050405020304" pitchFamily="18" charset="0"/>
                <a:cs typeface="Times New Roman" panose="02020603050405020304" pitchFamily="18" charset="0"/>
              </a:rPr>
              <a:t>  </a:t>
            </a:r>
            <a:r>
              <a:rPr lang="en-GB" sz="2800" dirty="0">
                <a:solidFill>
                  <a:schemeClr val="tx1"/>
                </a:solidFill>
                <a:latin typeface="Times New Roman" panose="02020603050405020304" pitchFamily="18" charset="0"/>
                <a:cs typeface="Times New Roman" panose="02020603050405020304" pitchFamily="18" charset="0"/>
              </a:rPr>
              <a:t>Through distance learning students receive printed lessons, do written assignments and get feedback from the far-off teacher without face-to-face interaction with the teacher.</a:t>
            </a:r>
            <a:endParaRPr lang="en-US" sz="2800" dirty="0">
              <a:solidFill>
                <a:schemeClr val="tx1"/>
              </a:solidFill>
              <a:latin typeface="Times New Roman" panose="02020603050405020304" pitchFamily="18" charset="0"/>
              <a:cs typeface="Times New Roman" panose="02020603050405020304" pitchFamily="18" charset="0"/>
            </a:endParaRPr>
          </a:p>
          <a:p>
            <a:r>
              <a:rPr lang="en-GB" sz="2800" b="1" i="1" dirty="0">
                <a:solidFill>
                  <a:srgbClr val="FF0000"/>
                </a:solidFill>
                <a:latin typeface="Times New Roman" panose="02020603050405020304" pitchFamily="18" charset="0"/>
                <a:cs typeface="Times New Roman" panose="02020603050405020304" pitchFamily="18" charset="0"/>
              </a:rPr>
              <a:t>It only set out rules and procedures which restrict creativity</a:t>
            </a:r>
            <a:r>
              <a:rPr lang="en-GB" sz="2800" b="1" i="1" dirty="0">
                <a:solidFill>
                  <a:schemeClr val="tx1"/>
                </a:solidFill>
                <a:latin typeface="Times New Roman" panose="02020603050405020304" pitchFamily="18" charset="0"/>
                <a:cs typeface="Times New Roman" panose="02020603050405020304" pitchFamily="18" charset="0"/>
              </a:rPr>
              <a:t>.</a:t>
            </a:r>
            <a:r>
              <a:rPr lang="en-GB" sz="2800" dirty="0">
                <a:solidFill>
                  <a:schemeClr val="tx1"/>
                </a:solidFill>
                <a:latin typeface="Times New Roman" panose="02020603050405020304" pitchFamily="18" charset="0"/>
                <a:cs typeface="Times New Roman" panose="02020603050405020304" pitchFamily="18" charset="0"/>
              </a:rPr>
              <a:t> Programs like tutorial, drill and practice only sets out rules and procedures to be followed.  This restricts creativity</a:t>
            </a:r>
          </a:p>
          <a:p>
            <a:r>
              <a:rPr lang="en-GB" sz="2800" b="1" i="1" dirty="0">
                <a:solidFill>
                  <a:srgbClr val="FF0000"/>
                </a:solidFill>
                <a:latin typeface="Times New Roman" panose="02020603050405020304" pitchFamily="18" charset="0"/>
                <a:cs typeface="Times New Roman" panose="02020603050405020304" pitchFamily="18" charset="0"/>
              </a:rPr>
              <a:t>It eliminates human teacher guidance to students:</a:t>
            </a:r>
            <a:r>
              <a:rPr lang="en-GB" sz="2800" dirty="0">
                <a:solidFill>
                  <a:srgbClr val="FF0000"/>
                </a:solidFill>
                <a:latin typeface="Times New Roman" panose="02020603050405020304" pitchFamily="18" charset="0"/>
                <a:cs typeface="Times New Roman" panose="02020603050405020304" pitchFamily="18" charset="0"/>
              </a:rPr>
              <a:t>  </a:t>
            </a:r>
            <a:r>
              <a:rPr lang="en-GB" sz="2800" dirty="0">
                <a:solidFill>
                  <a:schemeClr val="tx1"/>
                </a:solidFill>
                <a:latin typeface="Times New Roman" panose="02020603050405020304" pitchFamily="18" charset="0"/>
                <a:cs typeface="Times New Roman" panose="02020603050405020304" pitchFamily="18" charset="0"/>
              </a:rPr>
              <a:t>Students can access their own instructional materials through research hence eliminating human teacher guidance to student</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52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79C98-1403-4AE8-A904-3358F307FA1B}"/>
              </a:ext>
            </a:extLst>
          </p:cNvPr>
          <p:cNvSpPr>
            <a:spLocks noGrp="1"/>
          </p:cNvSpPr>
          <p:nvPr>
            <p:ph type="title"/>
          </p:nvPr>
        </p:nvSpPr>
        <p:spPr>
          <a:xfrm>
            <a:off x="1158240" y="451175"/>
            <a:ext cx="9875520" cy="1356360"/>
          </a:xfrm>
        </p:spPr>
        <p:txBody>
          <a:bodyPr>
            <a:normAutofit/>
          </a:bodyPr>
          <a:lstStyle/>
          <a:p>
            <a:pPr algn="ctr"/>
            <a:r>
              <a:rPr lang="en-US" b="1" dirty="0">
                <a:solidFill>
                  <a:srgbClr val="FF0000"/>
                </a:solidFill>
                <a:latin typeface="Algerian" panose="04020705040A02060702" pitchFamily="82" charset="0"/>
              </a:rPr>
              <a:t>NEGATIVE IMPACTS OF ICT ON THE ECONOMY AND THE SOCIETY</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321FBFD2-765C-4FC3-AB16-C23742CC0FA2}"/>
              </a:ext>
            </a:extLst>
          </p:cNvPr>
          <p:cNvSpPr>
            <a:spLocks noGrp="1"/>
          </p:cNvSpPr>
          <p:nvPr>
            <p:ph idx="1"/>
          </p:nvPr>
        </p:nvSpPr>
        <p:spPr>
          <a:xfrm>
            <a:off x="361507" y="1807535"/>
            <a:ext cx="11504428" cy="4508205"/>
          </a:xfrm>
        </p:spPr>
        <p:txBody>
          <a:bodyPr>
            <a:normAutofit/>
          </a:bodyPr>
          <a:lstStyle/>
          <a:p>
            <a:pPr>
              <a:buFont typeface="Wingdings" panose="05000000000000000000" pitchFamily="2" charset="2"/>
              <a:buChar char="v"/>
            </a:pPr>
            <a:r>
              <a:rPr lang="en-US" sz="3200" dirty="0">
                <a:solidFill>
                  <a:schemeClr val="tx1"/>
                </a:solidFill>
                <a:latin typeface="Times New Roman" panose="02020603050405020304" pitchFamily="18" charset="0"/>
                <a:cs typeface="Times New Roman" panose="02020603050405020304" pitchFamily="18" charset="0"/>
              </a:rPr>
              <a:t> </a:t>
            </a:r>
            <a:r>
              <a:rPr lang="en-GB" sz="3200" b="1" i="1" dirty="0">
                <a:solidFill>
                  <a:srgbClr val="FF0000"/>
                </a:solidFill>
                <a:latin typeface="Times New Roman" panose="02020603050405020304" pitchFamily="18" charset="0"/>
                <a:cs typeface="Times New Roman" panose="02020603050405020304" pitchFamily="18" charset="0"/>
              </a:rPr>
              <a:t>Loss of job due to automation:</a:t>
            </a:r>
            <a:r>
              <a:rPr lang="en-GB" sz="3200" dirty="0">
                <a:solidFill>
                  <a:srgbClr val="FF0000"/>
                </a:solidFill>
                <a:latin typeface="Times New Roman" panose="02020603050405020304" pitchFamily="18" charset="0"/>
                <a:cs typeface="Times New Roman" panose="02020603050405020304" pitchFamily="18" charset="0"/>
              </a:rPr>
              <a:t> </a:t>
            </a:r>
            <a:r>
              <a:rPr lang="en-GB" sz="3200" dirty="0">
                <a:solidFill>
                  <a:schemeClr val="tx1"/>
                </a:solidFill>
                <a:latin typeface="Times New Roman" panose="02020603050405020304" pitchFamily="18" charset="0"/>
                <a:cs typeface="Times New Roman" panose="02020603050405020304" pitchFamily="18" charset="0"/>
              </a:rPr>
              <a:t>Automation is a situation whereby jobs, previously done by humans are being done by computerized machines</a:t>
            </a:r>
          </a:p>
          <a:p>
            <a:pPr>
              <a:buFont typeface="Wingdings" panose="05000000000000000000" pitchFamily="2" charset="2"/>
              <a:buChar char="v"/>
            </a:pPr>
            <a:r>
              <a:rPr lang="en-GB" sz="3200" b="1" i="1" dirty="0">
                <a:solidFill>
                  <a:srgbClr val="FF0000"/>
                </a:solidFill>
                <a:latin typeface="Times New Roman" panose="02020603050405020304" pitchFamily="18" charset="0"/>
                <a:cs typeface="Times New Roman" panose="02020603050405020304" pitchFamily="18" charset="0"/>
              </a:rPr>
              <a:t>Increase in criminal:</a:t>
            </a:r>
            <a:r>
              <a:rPr lang="en-GB" sz="3200" dirty="0">
                <a:solidFill>
                  <a:srgbClr val="FF0000"/>
                </a:solidFill>
                <a:latin typeface="Times New Roman" panose="02020603050405020304" pitchFamily="18" charset="0"/>
                <a:cs typeface="Times New Roman" panose="02020603050405020304" pitchFamily="18" charset="0"/>
              </a:rPr>
              <a:t> </a:t>
            </a:r>
            <a:r>
              <a:rPr lang="en-GB" sz="3200" dirty="0">
                <a:solidFill>
                  <a:schemeClr val="tx1"/>
                </a:solidFill>
                <a:latin typeface="Times New Roman" panose="02020603050405020304" pitchFamily="18" charset="0"/>
                <a:cs typeface="Times New Roman" panose="02020603050405020304" pitchFamily="18" charset="0"/>
              </a:rPr>
              <a:t>There is increase in criminal activities like hacking, cracking and pirating. Hackers find out weaknesses in a computer system and exploit it. Crackers are people who gain unauthorized access to information for financial gain, shut down hardware, pirate software or destroy data. Pirating of software is the unauthorized and illegal duplication of copyrighted software.</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9652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D50D-82A6-4173-86D4-EA142930262C}"/>
              </a:ext>
            </a:extLst>
          </p:cNvPr>
          <p:cNvSpPr>
            <a:spLocks noGrp="1"/>
          </p:cNvSpPr>
          <p:nvPr>
            <p:ph type="title"/>
          </p:nvPr>
        </p:nvSpPr>
        <p:spPr>
          <a:xfrm>
            <a:off x="813391" y="5341089"/>
            <a:ext cx="4056321" cy="847060"/>
          </a:xfrm>
        </p:spPr>
        <p:txBody>
          <a:bodyPr/>
          <a:lstStyle/>
          <a:p>
            <a:r>
              <a:rPr lang="en-US" dirty="0">
                <a:solidFill>
                  <a:srgbClr val="FF0000"/>
                </a:solidFill>
                <a:latin typeface="Algerian" panose="04020705040A02060702" pitchFamily="82" charset="0"/>
              </a:rPr>
              <a:t>Any question</a:t>
            </a:r>
          </a:p>
        </p:txBody>
      </p:sp>
      <p:pic>
        <p:nvPicPr>
          <p:cNvPr id="7" name="Content Placeholder 6">
            <a:extLst>
              <a:ext uri="{FF2B5EF4-FFF2-40B4-BE49-F238E27FC236}">
                <a16:creationId xmlns:a16="http://schemas.microsoft.com/office/drawing/2014/main" id="{F470A0EA-5998-4C93-881B-2D87CFD1B70C}"/>
              </a:ext>
            </a:extLst>
          </p:cNvPr>
          <p:cNvPicPr>
            <a:picLocks noGrp="1" noChangeAspect="1"/>
          </p:cNvPicPr>
          <p:nvPr>
            <p:ph idx="1"/>
          </p:nvPr>
        </p:nvPicPr>
        <p:blipFill>
          <a:blip r:embed="rId2"/>
          <a:stretch>
            <a:fillRect/>
          </a:stretch>
        </p:blipFill>
        <p:spPr>
          <a:xfrm>
            <a:off x="5572511" y="1221401"/>
            <a:ext cx="4432725" cy="5083706"/>
          </a:xfrm>
        </p:spPr>
      </p:pic>
    </p:spTree>
    <p:extLst>
      <p:ext uri="{BB962C8B-B14F-4D97-AF65-F5344CB8AC3E}">
        <p14:creationId xmlns:p14="http://schemas.microsoft.com/office/powerpoint/2010/main" val="39449299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4116-CCA6-4259-9856-A6ACAAA38C2A}"/>
              </a:ext>
            </a:extLst>
          </p:cNvPr>
          <p:cNvSpPr>
            <a:spLocks noGrp="1"/>
          </p:cNvSpPr>
          <p:nvPr>
            <p:ph type="title"/>
          </p:nvPr>
        </p:nvSpPr>
        <p:spPr/>
        <p:txBody>
          <a:bodyPr>
            <a:normAutofit/>
          </a:bodyPr>
          <a:lstStyle/>
          <a:p>
            <a:pPr algn="ctr"/>
            <a:r>
              <a:rPr lang="en-US" b="1" cap="all" dirty="0">
                <a:solidFill>
                  <a:srgbClr val="FF0000"/>
                </a:solidFill>
                <a:latin typeface="Algerian" panose="04020705040A02060702" pitchFamily="82" charset="0"/>
              </a:rPr>
              <a:t>CAREER OPPORTUNITIES IN ICT EDUCATION</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F000B2D-55C3-46FA-9E5C-8C6671415540}"/>
              </a:ext>
            </a:extLst>
          </p:cNvPr>
          <p:cNvSpPr>
            <a:spLocks noGrp="1"/>
          </p:cNvSpPr>
          <p:nvPr>
            <p:ph idx="1"/>
          </p:nvPr>
        </p:nvSpPr>
        <p:spPr>
          <a:xfrm>
            <a:off x="1143001" y="2057400"/>
            <a:ext cx="4875028" cy="4038600"/>
          </a:xfrm>
        </p:spPr>
        <p:txBody>
          <a:bodyPr>
            <a:normAutofit/>
          </a:bodyPr>
          <a:lstStyle/>
          <a:p>
            <a:pPr>
              <a:lnSpc>
                <a:spcPct val="150000"/>
              </a:lnSpc>
              <a:buFont typeface="Wingdings" panose="05000000000000000000" pitchFamily="2" charset="2"/>
              <a:buChar char="q"/>
            </a:pPr>
            <a:r>
              <a:rPr lang="en-GB" sz="2800" b="1" dirty="0">
                <a:solidFill>
                  <a:schemeClr val="tx1"/>
                </a:solidFill>
                <a:latin typeface="Arial Rounded MT Bold" panose="020F0704030504030204" pitchFamily="34" charset="0"/>
              </a:rPr>
              <a:t>Web Page Designer</a:t>
            </a:r>
          </a:p>
          <a:p>
            <a:pPr>
              <a:lnSpc>
                <a:spcPct val="150000"/>
              </a:lnSpc>
              <a:buFont typeface="Wingdings" panose="05000000000000000000" pitchFamily="2" charset="2"/>
              <a:buChar char="q"/>
            </a:pPr>
            <a:r>
              <a:rPr lang="en-US" sz="2800" b="1" dirty="0">
                <a:solidFill>
                  <a:schemeClr val="tx1"/>
                </a:solidFill>
                <a:latin typeface="Arial Rounded MT Bold" panose="020F0704030504030204" pitchFamily="34" charset="0"/>
              </a:rPr>
              <a:t>Website Developer</a:t>
            </a:r>
          </a:p>
          <a:p>
            <a:pPr>
              <a:lnSpc>
                <a:spcPct val="150000"/>
              </a:lnSpc>
              <a:buFont typeface="Wingdings" panose="05000000000000000000" pitchFamily="2" charset="2"/>
              <a:buChar char="q"/>
            </a:pPr>
            <a:r>
              <a:rPr lang="en-US" sz="2800" dirty="0">
                <a:solidFill>
                  <a:schemeClr val="tx1"/>
                </a:solidFill>
                <a:latin typeface="Arial Rounded MT Bold" panose="020F0704030504030204" pitchFamily="34" charset="0"/>
              </a:rPr>
              <a:t>Software Developer </a:t>
            </a:r>
          </a:p>
          <a:p>
            <a:pPr>
              <a:lnSpc>
                <a:spcPct val="150000"/>
              </a:lnSpc>
              <a:buFont typeface="Wingdings" panose="05000000000000000000" pitchFamily="2" charset="2"/>
              <a:buChar char="q"/>
            </a:pPr>
            <a:r>
              <a:rPr lang="en-GB" sz="2800" b="1" dirty="0">
                <a:solidFill>
                  <a:schemeClr val="tx1"/>
                </a:solidFill>
                <a:latin typeface="Arial Rounded MT Bold" panose="020F0704030504030204" pitchFamily="34" charset="0"/>
              </a:rPr>
              <a:t>Computer Engineer</a:t>
            </a:r>
            <a:endParaRPr lang="en-US" sz="2800" dirty="0">
              <a:solidFill>
                <a:schemeClr val="tx1"/>
              </a:solidFill>
              <a:latin typeface="Arial Rounded MT Bold" panose="020F0704030504030204" pitchFamily="34" charset="0"/>
            </a:endParaRPr>
          </a:p>
        </p:txBody>
      </p:sp>
      <p:sp>
        <p:nvSpPr>
          <p:cNvPr id="4" name="Content Placeholder 2">
            <a:extLst>
              <a:ext uri="{FF2B5EF4-FFF2-40B4-BE49-F238E27FC236}">
                <a16:creationId xmlns:a16="http://schemas.microsoft.com/office/drawing/2014/main" id="{2738F093-915D-42F3-A993-7D3FAA290D94}"/>
              </a:ext>
            </a:extLst>
          </p:cNvPr>
          <p:cNvSpPr txBox="1">
            <a:spLocks/>
          </p:cNvSpPr>
          <p:nvPr/>
        </p:nvSpPr>
        <p:spPr>
          <a:xfrm>
            <a:off x="6018029" y="1890823"/>
            <a:ext cx="4875028"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lnSpc>
                <a:spcPct val="100000"/>
              </a:lnSpc>
              <a:buFont typeface="Wingdings" panose="05000000000000000000" pitchFamily="2" charset="2"/>
              <a:buChar char="q"/>
            </a:pPr>
            <a:r>
              <a:rPr lang="en-GB" sz="2800" b="1" dirty="0">
                <a:solidFill>
                  <a:schemeClr val="tx1"/>
                </a:solidFill>
                <a:latin typeface="Arial Rounded MT Bold" panose="020F0704030504030204" pitchFamily="34" charset="0"/>
              </a:rPr>
              <a:t>Database Administrator (Dba)</a:t>
            </a:r>
            <a:endParaRPr lang="en-US" sz="2800" dirty="0">
              <a:solidFill>
                <a:schemeClr val="tx1"/>
              </a:solidFill>
              <a:latin typeface="Arial Rounded MT Bold" panose="020F0704030504030204" pitchFamily="34" charset="0"/>
            </a:endParaRPr>
          </a:p>
          <a:p>
            <a:pPr>
              <a:lnSpc>
                <a:spcPct val="100000"/>
              </a:lnSpc>
              <a:buFont typeface="Wingdings" panose="05000000000000000000" pitchFamily="2" charset="2"/>
              <a:buChar char="q"/>
            </a:pPr>
            <a:r>
              <a:rPr lang="en-GB" sz="2800" b="1" dirty="0">
                <a:solidFill>
                  <a:schemeClr val="tx1"/>
                </a:solidFill>
                <a:latin typeface="Arial Rounded MT Bold" panose="020F0704030504030204" pitchFamily="34" charset="0"/>
              </a:rPr>
              <a:t>Network Administrator</a:t>
            </a:r>
            <a:endParaRPr lang="en-US" sz="2800" dirty="0">
              <a:solidFill>
                <a:schemeClr val="tx1"/>
              </a:solidFill>
              <a:latin typeface="Arial Rounded MT Bold" panose="020F0704030504030204" pitchFamily="34" charset="0"/>
            </a:endParaRPr>
          </a:p>
          <a:p>
            <a:pPr>
              <a:lnSpc>
                <a:spcPct val="100000"/>
              </a:lnSpc>
              <a:buFont typeface="Wingdings" panose="05000000000000000000" pitchFamily="2" charset="2"/>
              <a:buChar char="q"/>
            </a:pPr>
            <a:r>
              <a:rPr lang="en-GB" sz="2800" b="1" dirty="0">
                <a:solidFill>
                  <a:schemeClr val="tx1"/>
                </a:solidFill>
                <a:latin typeface="Arial Rounded MT Bold" panose="020F0704030504030204" pitchFamily="34" charset="0"/>
              </a:rPr>
              <a:t>Internet Café Operator</a:t>
            </a:r>
            <a:endParaRPr lang="en-US" sz="2800" dirty="0">
              <a:solidFill>
                <a:schemeClr val="tx1"/>
              </a:solidFill>
              <a:latin typeface="Arial Rounded MT Bold" panose="020F0704030504030204" pitchFamily="34" charset="0"/>
            </a:endParaRPr>
          </a:p>
          <a:p>
            <a:pPr>
              <a:lnSpc>
                <a:spcPct val="100000"/>
              </a:lnSpc>
              <a:buFont typeface="Wingdings" panose="05000000000000000000" pitchFamily="2" charset="2"/>
              <a:buChar char="q"/>
            </a:pPr>
            <a:r>
              <a:rPr lang="en-GB" sz="2800" b="1" dirty="0">
                <a:solidFill>
                  <a:schemeClr val="tx1"/>
                </a:solidFill>
                <a:latin typeface="Arial Rounded MT Bold" panose="020F0704030504030204" pitchFamily="34" charset="0"/>
              </a:rPr>
              <a:t>Systems Analysts</a:t>
            </a:r>
            <a:endParaRPr lang="en-US" sz="28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3792162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2DEC10-86F9-4202-A375-44FED6C3C18B}"/>
              </a:ext>
            </a:extLst>
          </p:cNvPr>
          <p:cNvPicPr>
            <a:picLocks noGrp="1" noChangeAspect="1"/>
          </p:cNvPicPr>
          <p:nvPr>
            <p:ph idx="1"/>
          </p:nvPr>
        </p:nvPicPr>
        <p:blipFill>
          <a:blip r:embed="rId2"/>
          <a:stretch>
            <a:fillRect/>
          </a:stretch>
        </p:blipFill>
        <p:spPr>
          <a:xfrm>
            <a:off x="3051992" y="744279"/>
            <a:ext cx="8665087" cy="5351721"/>
          </a:xfrm>
        </p:spPr>
      </p:pic>
      <p:sp>
        <p:nvSpPr>
          <p:cNvPr id="2" name="Title 1">
            <a:extLst>
              <a:ext uri="{FF2B5EF4-FFF2-40B4-BE49-F238E27FC236}">
                <a16:creationId xmlns:a16="http://schemas.microsoft.com/office/drawing/2014/main" id="{FC0AD50D-82A6-4173-86D4-EA142930262C}"/>
              </a:ext>
            </a:extLst>
          </p:cNvPr>
          <p:cNvSpPr>
            <a:spLocks noGrp="1"/>
          </p:cNvSpPr>
          <p:nvPr>
            <p:ph type="title"/>
          </p:nvPr>
        </p:nvSpPr>
        <p:spPr>
          <a:xfrm>
            <a:off x="813391" y="5341089"/>
            <a:ext cx="4056321" cy="847060"/>
          </a:xfrm>
        </p:spPr>
        <p:txBody>
          <a:bodyPr/>
          <a:lstStyle/>
          <a:p>
            <a:r>
              <a:rPr lang="en-US" dirty="0">
                <a:solidFill>
                  <a:srgbClr val="FF0000"/>
                </a:solidFill>
                <a:latin typeface="Algerian" panose="04020705040A02060702" pitchFamily="82" charset="0"/>
              </a:rPr>
              <a:t>Any question</a:t>
            </a:r>
          </a:p>
        </p:txBody>
      </p:sp>
    </p:spTree>
    <p:extLst>
      <p:ext uri="{BB962C8B-B14F-4D97-AF65-F5344CB8AC3E}">
        <p14:creationId xmlns:p14="http://schemas.microsoft.com/office/powerpoint/2010/main" val="6521381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1032-FF2B-45C6-B59F-041AE0270230}"/>
              </a:ext>
            </a:extLst>
          </p:cNvPr>
          <p:cNvSpPr>
            <a:spLocks noGrp="1"/>
          </p:cNvSpPr>
          <p:nvPr>
            <p:ph type="title"/>
          </p:nvPr>
        </p:nvSpPr>
        <p:spPr>
          <a:xfrm>
            <a:off x="1140351" y="375683"/>
            <a:ext cx="9875520" cy="772633"/>
          </a:xfrm>
        </p:spPr>
        <p:txBody>
          <a:bodyPr/>
          <a:lstStyle/>
          <a:p>
            <a:pPr algn="ctr"/>
            <a:r>
              <a:rPr lang="en-US" dirty="0">
                <a:solidFill>
                  <a:srgbClr val="FF0000"/>
                </a:solidFill>
                <a:latin typeface="Algerian" panose="04020705040A02060702" pitchFamily="82" charset="0"/>
              </a:rPr>
              <a:t>objectives</a:t>
            </a:r>
          </a:p>
        </p:txBody>
      </p:sp>
      <p:sp>
        <p:nvSpPr>
          <p:cNvPr id="3" name="Content Placeholder 2">
            <a:extLst>
              <a:ext uri="{FF2B5EF4-FFF2-40B4-BE49-F238E27FC236}">
                <a16:creationId xmlns:a16="http://schemas.microsoft.com/office/drawing/2014/main" id="{29690323-5101-4A92-8BEA-C9C3D9E6E9DC}"/>
              </a:ext>
            </a:extLst>
          </p:cNvPr>
          <p:cNvSpPr>
            <a:spLocks noGrp="1"/>
          </p:cNvSpPr>
          <p:nvPr>
            <p:ph idx="1"/>
          </p:nvPr>
        </p:nvSpPr>
        <p:spPr>
          <a:xfrm>
            <a:off x="552893" y="1148315"/>
            <a:ext cx="11196083" cy="5231219"/>
          </a:xfrm>
        </p:spPr>
        <p:txBody>
          <a:bodyPr>
            <a:normAutofit/>
          </a:bodyPr>
          <a:lstStyle/>
          <a:p>
            <a:pPr marL="45720" indent="0">
              <a:buNone/>
            </a:pPr>
            <a:r>
              <a:rPr lang="en-US" sz="3200" dirty="0">
                <a:solidFill>
                  <a:schemeClr val="tx1"/>
                </a:solidFill>
                <a:latin typeface="Times New Roman" panose="02020603050405020304" pitchFamily="18" charset="0"/>
                <a:cs typeface="Times New Roman" panose="02020603050405020304" pitchFamily="18" charset="0"/>
              </a:rPr>
              <a:t>By the end of the lesson, learners will be able to;</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Explain data processing cycle and the stages of the data processing cycle</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Explain processor and memory and state their functions</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Explain the difference between storage media and storage device, and state their examples</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State the uses of ICT</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State the positive Impact of ICT on social, educational and economic development</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State the negative Impact of ICT on social, educational and economic development</a:t>
            </a:r>
          </a:p>
          <a:p>
            <a:pPr lvl="1">
              <a:buFont typeface="Wingdings" panose="05000000000000000000" pitchFamily="2" charset="2"/>
              <a:buChar char="§"/>
            </a:pPr>
            <a:r>
              <a:rPr lang="en-US" sz="2800" dirty="0">
                <a:solidFill>
                  <a:schemeClr val="tx1"/>
                </a:solidFill>
                <a:latin typeface="Times New Roman" panose="02020603050405020304" pitchFamily="18" charset="0"/>
                <a:cs typeface="Times New Roman" panose="02020603050405020304" pitchFamily="18" charset="0"/>
              </a:rPr>
              <a:t>State and explain some of the career opportunities in ICT education </a:t>
            </a:r>
          </a:p>
        </p:txBody>
      </p:sp>
    </p:spTree>
    <p:extLst>
      <p:ext uri="{BB962C8B-B14F-4D97-AF65-F5344CB8AC3E}">
        <p14:creationId xmlns:p14="http://schemas.microsoft.com/office/powerpoint/2010/main" val="6590512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4AF9-6D5A-47C7-A73F-548AF51FA8B2}"/>
              </a:ext>
            </a:extLst>
          </p:cNvPr>
          <p:cNvSpPr>
            <a:spLocks noGrp="1"/>
          </p:cNvSpPr>
          <p:nvPr>
            <p:ph type="title"/>
          </p:nvPr>
        </p:nvSpPr>
        <p:spPr>
          <a:xfrm>
            <a:off x="1143000" y="609600"/>
            <a:ext cx="9875520" cy="804530"/>
          </a:xfrm>
        </p:spPr>
        <p:txBody>
          <a:bodyPr/>
          <a:lstStyle/>
          <a:p>
            <a:pPr algn="ctr"/>
            <a:r>
              <a:rPr lang="en-US" dirty="0">
                <a:solidFill>
                  <a:srgbClr val="FF0000"/>
                </a:solidFill>
                <a:latin typeface="Algerian" panose="04020705040A02060702" pitchFamily="82" charset="0"/>
              </a:rPr>
              <a:t>Assignment</a:t>
            </a:r>
          </a:p>
        </p:txBody>
      </p:sp>
      <p:sp>
        <p:nvSpPr>
          <p:cNvPr id="3" name="Content Placeholder 2">
            <a:extLst>
              <a:ext uri="{FF2B5EF4-FFF2-40B4-BE49-F238E27FC236}">
                <a16:creationId xmlns:a16="http://schemas.microsoft.com/office/drawing/2014/main" id="{5C59B4E0-1FB9-4A68-BE57-51CA6C3AD46A}"/>
              </a:ext>
            </a:extLst>
          </p:cNvPr>
          <p:cNvSpPr>
            <a:spLocks noGrp="1"/>
          </p:cNvSpPr>
          <p:nvPr>
            <p:ph idx="1"/>
          </p:nvPr>
        </p:nvSpPr>
        <p:spPr>
          <a:xfrm>
            <a:off x="701750" y="1414130"/>
            <a:ext cx="10834576" cy="4986670"/>
          </a:xfrm>
        </p:spPr>
        <p:txBody>
          <a:bodyPr>
            <a:normAutofit/>
          </a:bodyPr>
          <a:lstStyle/>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What is data processing cycle 				</a:t>
            </a:r>
            <a:r>
              <a:rPr lang="en-US" sz="1600" dirty="0">
                <a:solidFill>
                  <a:srgbClr val="FF0000"/>
                </a:solidFill>
                <a:latin typeface="Times New Roman" panose="02020603050405020304" pitchFamily="18" charset="0"/>
                <a:cs typeface="Times New Roman" panose="02020603050405020304" pitchFamily="18" charset="0"/>
              </a:rPr>
              <a:t>2 mark</a:t>
            </a:r>
            <a:endParaRPr lang="en-US" sz="3600" dirty="0">
              <a:solidFill>
                <a:srgbClr val="FF0000"/>
              </a:solidFill>
              <a:latin typeface="Times New Roman" panose="02020603050405020304" pitchFamily="18" charset="0"/>
              <a:cs typeface="Times New Roman" panose="02020603050405020304" pitchFamily="18" charset="0"/>
            </a:endParaRPr>
          </a:p>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Explain the stages of the data processing cycle  </a:t>
            </a:r>
            <a:r>
              <a:rPr lang="en-US" sz="1600" dirty="0">
                <a:solidFill>
                  <a:srgbClr val="FF0000"/>
                </a:solidFill>
                <a:latin typeface="Times New Roman" panose="02020603050405020304" pitchFamily="18" charset="0"/>
                <a:cs typeface="Times New Roman" panose="02020603050405020304" pitchFamily="18" charset="0"/>
              </a:rPr>
              <a:t>6 marks</a:t>
            </a:r>
            <a:endParaRPr lang="en-US" sz="1600" dirty="0">
              <a:solidFill>
                <a:schemeClr val="tx1"/>
              </a:solidFill>
              <a:latin typeface="Times New Roman" panose="02020603050405020304" pitchFamily="18" charset="0"/>
              <a:cs typeface="Times New Roman" panose="02020603050405020304" pitchFamily="18" charset="0"/>
            </a:endParaRPr>
          </a:p>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Explain the difference between storage media and storage device, and state two examples each 	</a:t>
            </a:r>
            <a:r>
              <a:rPr lang="en-US" sz="1600" dirty="0">
                <a:solidFill>
                  <a:srgbClr val="FF0000"/>
                </a:solidFill>
                <a:latin typeface="Times New Roman" panose="02020603050405020304" pitchFamily="18" charset="0"/>
                <a:cs typeface="Times New Roman" panose="02020603050405020304" pitchFamily="18" charset="0"/>
              </a:rPr>
              <a:t>4 marks</a:t>
            </a:r>
            <a:endParaRPr lang="en-US" sz="3200" dirty="0">
              <a:solidFill>
                <a:schemeClr val="tx1"/>
              </a:solidFill>
              <a:latin typeface="Times New Roman" panose="02020603050405020304" pitchFamily="18" charset="0"/>
              <a:cs typeface="Times New Roman" panose="02020603050405020304" pitchFamily="18" charset="0"/>
            </a:endParaRPr>
          </a:p>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State two uses of ICT 		</a:t>
            </a:r>
            <a:r>
              <a:rPr lang="en-US" sz="1600" dirty="0">
                <a:solidFill>
                  <a:srgbClr val="FF0000"/>
                </a:solidFill>
                <a:latin typeface="Times New Roman" panose="02020603050405020304" pitchFamily="18" charset="0"/>
                <a:cs typeface="Times New Roman" panose="02020603050405020304" pitchFamily="18" charset="0"/>
              </a:rPr>
              <a:t>2 marks</a:t>
            </a:r>
            <a:endParaRPr lang="en-US" sz="1600" dirty="0">
              <a:solidFill>
                <a:schemeClr val="tx1"/>
              </a:solidFill>
              <a:latin typeface="Times New Roman" panose="02020603050405020304" pitchFamily="18" charset="0"/>
              <a:cs typeface="Times New Roman" panose="02020603050405020304" pitchFamily="18" charset="0"/>
            </a:endParaRPr>
          </a:p>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List three career opportunities in ICT education	</a:t>
            </a:r>
            <a:r>
              <a:rPr lang="en-US" sz="1600" dirty="0">
                <a:solidFill>
                  <a:srgbClr val="FF0000"/>
                </a:solidFill>
                <a:latin typeface="Times New Roman" panose="02020603050405020304" pitchFamily="18" charset="0"/>
                <a:cs typeface="Times New Roman" panose="02020603050405020304" pitchFamily="18" charset="0"/>
              </a:rPr>
              <a:t>3 marks</a:t>
            </a:r>
            <a:r>
              <a:rPr lang="en-US" sz="3200" dirty="0">
                <a:solidFill>
                  <a:schemeClr val="tx1"/>
                </a:solidFill>
                <a:latin typeface="Times New Roman" panose="02020603050405020304" pitchFamily="18" charset="0"/>
                <a:cs typeface="Times New Roman" panose="02020603050405020304" pitchFamily="18" charset="0"/>
              </a:rPr>
              <a:t> </a:t>
            </a:r>
          </a:p>
          <a:p>
            <a:pPr marL="502920" indent="-457200">
              <a:lnSpc>
                <a:spcPct val="100000"/>
              </a:lnSpc>
              <a:buFont typeface="+mj-lt"/>
              <a:buAutoNum type="arabicPeriod"/>
            </a:pPr>
            <a:r>
              <a:rPr lang="en-US" sz="3200" dirty="0">
                <a:solidFill>
                  <a:schemeClr val="tx1"/>
                </a:solidFill>
                <a:latin typeface="Times New Roman" panose="02020603050405020304" pitchFamily="18" charset="0"/>
                <a:cs typeface="Times New Roman" panose="02020603050405020304" pitchFamily="18" charset="0"/>
              </a:rPr>
              <a:t>State two positive and negative impact of ICT on education 	</a:t>
            </a:r>
            <a:r>
              <a:rPr lang="en-US" sz="1600" dirty="0">
                <a:solidFill>
                  <a:srgbClr val="FF0000"/>
                </a:solidFill>
                <a:latin typeface="Times New Roman" panose="02020603050405020304" pitchFamily="18" charset="0"/>
                <a:cs typeface="Times New Roman" panose="02020603050405020304" pitchFamily="18" charset="0"/>
              </a:rPr>
              <a:t>4 marks</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9578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EBA365-4168-4FD7-BB9E-32D70FC9F216}"/>
              </a:ext>
            </a:extLst>
          </p:cNvPr>
          <p:cNvPicPr>
            <a:picLocks noGrp="1" noChangeAspect="1"/>
          </p:cNvPicPr>
          <p:nvPr>
            <p:ph idx="1"/>
          </p:nvPr>
        </p:nvPicPr>
        <p:blipFill>
          <a:blip r:embed="rId2"/>
          <a:stretch>
            <a:fillRect/>
          </a:stretch>
        </p:blipFill>
        <p:spPr>
          <a:xfrm>
            <a:off x="1142999" y="2057400"/>
            <a:ext cx="9425763" cy="4191000"/>
          </a:xfrm>
        </p:spPr>
      </p:pic>
      <p:sp>
        <p:nvSpPr>
          <p:cNvPr id="2" name="Title 1">
            <a:extLst>
              <a:ext uri="{FF2B5EF4-FFF2-40B4-BE49-F238E27FC236}">
                <a16:creationId xmlns:a16="http://schemas.microsoft.com/office/drawing/2014/main" id="{C78C20DC-85B5-47AE-8CE7-60D67655D5CD}"/>
              </a:ext>
            </a:extLst>
          </p:cNvPr>
          <p:cNvSpPr>
            <a:spLocks noGrp="1"/>
          </p:cNvSpPr>
          <p:nvPr>
            <p:ph type="title"/>
          </p:nvPr>
        </p:nvSpPr>
        <p:spPr>
          <a:xfrm>
            <a:off x="2376376" y="5521842"/>
            <a:ext cx="6735726" cy="634409"/>
          </a:xfrm>
        </p:spPr>
        <p:txBody>
          <a:bodyPr>
            <a:normAutofit fontScale="90000"/>
          </a:bodyPr>
          <a:lstStyle/>
          <a:p>
            <a:r>
              <a:rPr lang="en-US" dirty="0">
                <a:solidFill>
                  <a:srgbClr val="FF0000"/>
                </a:solidFill>
                <a:latin typeface="Arial Rounded MT Bold" panose="020F0704030504030204" pitchFamily="34" charset="0"/>
              </a:rPr>
              <a:t>See You all on Next Week</a:t>
            </a:r>
          </a:p>
        </p:txBody>
      </p:sp>
    </p:spTree>
    <p:extLst>
      <p:ext uri="{BB962C8B-B14F-4D97-AF65-F5344CB8AC3E}">
        <p14:creationId xmlns:p14="http://schemas.microsoft.com/office/powerpoint/2010/main" val="28685412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D0E7-DEA7-42A3-A7CF-C0B6B9B210D4}"/>
              </a:ext>
            </a:extLst>
          </p:cNvPr>
          <p:cNvSpPr>
            <a:spLocks noGrp="1"/>
          </p:cNvSpPr>
          <p:nvPr>
            <p:ph type="title"/>
          </p:nvPr>
        </p:nvSpPr>
        <p:spPr>
          <a:xfrm>
            <a:off x="209502" y="290326"/>
            <a:ext cx="9434230" cy="1052623"/>
          </a:xfrm>
        </p:spPr>
        <p:txBody>
          <a:bodyPr>
            <a:normAutofit/>
          </a:bodyPr>
          <a:lstStyle/>
          <a:p>
            <a:pPr algn="ctr"/>
            <a:r>
              <a:rPr lang="en-GB" b="1" i="1" dirty="0">
                <a:solidFill>
                  <a:srgbClr val="FF0000"/>
                </a:solidFill>
                <a:latin typeface="Arial Black" panose="020B0A04020102020204" pitchFamily="34" charset="0"/>
              </a:rPr>
              <a:t>Data</a:t>
            </a:r>
            <a:r>
              <a:rPr lang="en-GB" sz="4400" b="1" i="1" dirty="0">
                <a:solidFill>
                  <a:srgbClr val="FF0000"/>
                </a:solidFill>
                <a:latin typeface="Arial Black" panose="020B0A04020102020204" pitchFamily="34" charset="0"/>
              </a:rPr>
              <a:t> Processing Cycle</a:t>
            </a:r>
            <a:endParaRPr lang="en-US" sz="4400" dirty="0">
              <a:solidFill>
                <a:srgbClr val="FF0000"/>
              </a:solidFill>
            </a:endParaRPr>
          </a:p>
        </p:txBody>
      </p:sp>
      <p:sp>
        <p:nvSpPr>
          <p:cNvPr id="3" name="Content Placeholder 2">
            <a:extLst>
              <a:ext uri="{FF2B5EF4-FFF2-40B4-BE49-F238E27FC236}">
                <a16:creationId xmlns:a16="http://schemas.microsoft.com/office/drawing/2014/main" id="{38214D18-A1EB-4892-9ECF-330A0708C7CD}"/>
              </a:ext>
            </a:extLst>
          </p:cNvPr>
          <p:cNvSpPr>
            <a:spLocks noGrp="1"/>
          </p:cNvSpPr>
          <p:nvPr>
            <p:ph idx="1"/>
          </p:nvPr>
        </p:nvSpPr>
        <p:spPr>
          <a:xfrm>
            <a:off x="677333" y="1169581"/>
            <a:ext cx="9902061" cy="4871781"/>
          </a:xfrm>
        </p:spPr>
        <p:txBody>
          <a:bodyPr>
            <a:normAutofit/>
          </a:bodyPr>
          <a:lstStyle/>
          <a:p>
            <a:r>
              <a:rPr lang="en-GB" sz="4400" b="1" i="1" dirty="0">
                <a:solidFill>
                  <a:schemeClr val="tx1"/>
                </a:solidFill>
                <a:latin typeface="Times New Roman" panose="02020603050405020304" pitchFamily="18" charset="0"/>
                <a:cs typeface="Times New Roman" panose="02020603050405020304" pitchFamily="18" charset="0"/>
              </a:rPr>
              <a:t>Data Processing Cycle is the logical order through which data is transformed into information</a:t>
            </a:r>
            <a:r>
              <a:rPr lang="en-GB" sz="4400" dirty="0">
                <a:solidFill>
                  <a:schemeClr val="tx1"/>
                </a:solidFill>
                <a:latin typeface="Times New Roman" panose="02020603050405020304" pitchFamily="18" charset="0"/>
                <a:cs typeface="Times New Roman" panose="02020603050405020304" pitchFamily="18" charset="0"/>
              </a:rPr>
              <a:t>. </a:t>
            </a:r>
          </a:p>
          <a:p>
            <a:endParaRPr lang="en-GB" sz="4400" dirty="0">
              <a:solidFill>
                <a:schemeClr val="tx1"/>
              </a:solidFill>
              <a:latin typeface="Times New Roman" panose="02020603050405020304" pitchFamily="18" charset="0"/>
              <a:cs typeface="Times New Roman" panose="02020603050405020304" pitchFamily="18" charset="0"/>
            </a:endParaRPr>
          </a:p>
          <a:p>
            <a:r>
              <a:rPr lang="en-GB" sz="4400" dirty="0">
                <a:solidFill>
                  <a:schemeClr val="tx1"/>
                </a:solidFill>
                <a:latin typeface="Times New Roman" panose="02020603050405020304" pitchFamily="18" charset="0"/>
                <a:cs typeface="Times New Roman" panose="02020603050405020304" pitchFamily="18" charset="0"/>
              </a:rPr>
              <a:t>It can also be defined as </a:t>
            </a:r>
            <a:r>
              <a:rPr lang="en-GB" sz="4400" b="1" i="1" dirty="0">
                <a:solidFill>
                  <a:schemeClr val="tx1"/>
                </a:solidFill>
                <a:latin typeface="Times New Roman" panose="02020603050405020304" pitchFamily="18" charset="0"/>
                <a:cs typeface="Times New Roman" panose="02020603050405020304" pitchFamily="18" charset="0"/>
              </a:rPr>
              <a:t>the stages through which data is recycled into useful information</a:t>
            </a:r>
            <a:endParaRPr lang="en-US" sz="4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3213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4BDECD0-08FB-40D6-A2E0-791BB7EC94F7}"/>
              </a:ext>
            </a:extLst>
          </p:cNvPr>
          <p:cNvGraphicFramePr>
            <a:graphicFrameLocks noGrp="1"/>
          </p:cNvGraphicFramePr>
          <p:nvPr>
            <p:ph idx="1"/>
            <p:extLst>
              <p:ext uri="{D42A27DB-BD31-4B8C-83A1-F6EECF244321}">
                <p14:modId xmlns:p14="http://schemas.microsoft.com/office/powerpoint/2010/main" val="2199702820"/>
              </p:ext>
            </p:extLst>
          </p:nvPr>
        </p:nvGraphicFramePr>
        <p:xfrm>
          <a:off x="467834" y="489098"/>
          <a:ext cx="11025962" cy="5879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F4E3F99-716B-4108-91D5-C23E75EE9EC2}"/>
              </a:ext>
            </a:extLst>
          </p:cNvPr>
          <p:cNvSpPr txBox="1"/>
          <p:nvPr/>
        </p:nvSpPr>
        <p:spPr>
          <a:xfrm>
            <a:off x="5798289" y="669852"/>
            <a:ext cx="365051" cy="461665"/>
          </a:xfrm>
          <a:prstGeom prst="rect">
            <a:avLst/>
          </a:prstGeom>
          <a:noFill/>
        </p:spPr>
        <p:txBody>
          <a:bodyPr wrap="square" rtlCol="0">
            <a:spAutoFit/>
          </a:bodyPr>
          <a:lstStyle/>
          <a:p>
            <a:r>
              <a:rPr lang="en-US" sz="2400" dirty="0">
                <a:latin typeface="Algerian" panose="04020705040A02060702" pitchFamily="82" charset="0"/>
              </a:rPr>
              <a:t>1</a:t>
            </a:r>
          </a:p>
        </p:txBody>
      </p:sp>
      <p:sp>
        <p:nvSpPr>
          <p:cNvPr id="7" name="TextBox 6">
            <a:extLst>
              <a:ext uri="{FF2B5EF4-FFF2-40B4-BE49-F238E27FC236}">
                <a16:creationId xmlns:a16="http://schemas.microsoft.com/office/drawing/2014/main" id="{1DE69282-2C51-4600-995E-AFC6586D21DC}"/>
              </a:ext>
            </a:extLst>
          </p:cNvPr>
          <p:cNvSpPr txBox="1"/>
          <p:nvPr/>
        </p:nvSpPr>
        <p:spPr>
          <a:xfrm>
            <a:off x="8087833" y="2172586"/>
            <a:ext cx="365051" cy="461665"/>
          </a:xfrm>
          <a:prstGeom prst="rect">
            <a:avLst/>
          </a:prstGeom>
          <a:noFill/>
        </p:spPr>
        <p:txBody>
          <a:bodyPr wrap="square" rtlCol="0">
            <a:spAutoFit/>
          </a:bodyPr>
          <a:lstStyle/>
          <a:p>
            <a:r>
              <a:rPr lang="en-US" sz="2400" dirty="0">
                <a:latin typeface="Algerian" panose="04020705040A02060702" pitchFamily="82" charset="0"/>
              </a:rPr>
              <a:t>2</a:t>
            </a:r>
          </a:p>
        </p:txBody>
      </p:sp>
      <p:sp>
        <p:nvSpPr>
          <p:cNvPr id="8" name="TextBox 7">
            <a:extLst>
              <a:ext uri="{FF2B5EF4-FFF2-40B4-BE49-F238E27FC236}">
                <a16:creationId xmlns:a16="http://schemas.microsoft.com/office/drawing/2014/main" id="{3588DABF-6BE9-49BC-BF69-8BD52956D446}"/>
              </a:ext>
            </a:extLst>
          </p:cNvPr>
          <p:cNvSpPr txBox="1"/>
          <p:nvPr/>
        </p:nvSpPr>
        <p:spPr>
          <a:xfrm>
            <a:off x="7109638" y="4947685"/>
            <a:ext cx="365051" cy="461665"/>
          </a:xfrm>
          <a:prstGeom prst="rect">
            <a:avLst/>
          </a:prstGeom>
          <a:noFill/>
        </p:spPr>
        <p:txBody>
          <a:bodyPr wrap="square" rtlCol="0">
            <a:spAutoFit/>
          </a:bodyPr>
          <a:lstStyle/>
          <a:p>
            <a:r>
              <a:rPr lang="en-US" sz="2400" dirty="0">
                <a:latin typeface="Algerian" panose="04020705040A02060702" pitchFamily="82" charset="0"/>
              </a:rPr>
              <a:t>4</a:t>
            </a:r>
          </a:p>
        </p:txBody>
      </p:sp>
      <p:sp>
        <p:nvSpPr>
          <p:cNvPr id="9" name="TextBox 8">
            <a:extLst>
              <a:ext uri="{FF2B5EF4-FFF2-40B4-BE49-F238E27FC236}">
                <a16:creationId xmlns:a16="http://schemas.microsoft.com/office/drawing/2014/main" id="{21EEED93-5931-4426-AE55-EC222D3F6404}"/>
              </a:ext>
            </a:extLst>
          </p:cNvPr>
          <p:cNvSpPr txBox="1"/>
          <p:nvPr/>
        </p:nvSpPr>
        <p:spPr>
          <a:xfrm>
            <a:off x="4430233" y="4947685"/>
            <a:ext cx="365051" cy="461665"/>
          </a:xfrm>
          <a:prstGeom prst="rect">
            <a:avLst/>
          </a:prstGeom>
          <a:noFill/>
        </p:spPr>
        <p:txBody>
          <a:bodyPr wrap="square" rtlCol="0">
            <a:spAutoFit/>
          </a:bodyPr>
          <a:lstStyle/>
          <a:p>
            <a:r>
              <a:rPr lang="en-US" sz="2400" dirty="0">
                <a:latin typeface="Algerian" panose="04020705040A02060702" pitchFamily="82" charset="0"/>
              </a:rPr>
              <a:t>5</a:t>
            </a:r>
          </a:p>
        </p:txBody>
      </p:sp>
      <p:sp>
        <p:nvSpPr>
          <p:cNvPr id="10" name="TextBox 9">
            <a:extLst>
              <a:ext uri="{FF2B5EF4-FFF2-40B4-BE49-F238E27FC236}">
                <a16:creationId xmlns:a16="http://schemas.microsoft.com/office/drawing/2014/main" id="{EA4C5485-B15F-45F8-8BDE-D93B1607266D}"/>
              </a:ext>
            </a:extLst>
          </p:cNvPr>
          <p:cNvSpPr txBox="1"/>
          <p:nvPr/>
        </p:nvSpPr>
        <p:spPr>
          <a:xfrm>
            <a:off x="3558364" y="2243930"/>
            <a:ext cx="365051" cy="461665"/>
          </a:xfrm>
          <a:prstGeom prst="rect">
            <a:avLst/>
          </a:prstGeom>
          <a:noFill/>
        </p:spPr>
        <p:txBody>
          <a:bodyPr wrap="square" rtlCol="0">
            <a:spAutoFit/>
          </a:bodyPr>
          <a:lstStyle/>
          <a:p>
            <a:r>
              <a:rPr lang="en-US" sz="2400" dirty="0">
                <a:latin typeface="Algerian" panose="04020705040A02060702" pitchFamily="82" charset="0"/>
              </a:rPr>
              <a:t>6</a:t>
            </a:r>
          </a:p>
        </p:txBody>
      </p:sp>
    </p:spTree>
    <p:extLst>
      <p:ext uri="{BB962C8B-B14F-4D97-AF65-F5344CB8AC3E}">
        <p14:creationId xmlns:p14="http://schemas.microsoft.com/office/powerpoint/2010/main" val="2301125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73A2-4D3C-4F94-A806-E3719928DCE7}"/>
              </a:ext>
            </a:extLst>
          </p:cNvPr>
          <p:cNvSpPr>
            <a:spLocks noGrp="1"/>
          </p:cNvSpPr>
          <p:nvPr>
            <p:ph type="title"/>
          </p:nvPr>
        </p:nvSpPr>
        <p:spPr/>
        <p:txBody>
          <a:bodyPr/>
          <a:lstStyle/>
          <a:p>
            <a:r>
              <a:rPr lang="en-GB" b="1" dirty="0">
                <a:solidFill>
                  <a:srgbClr val="92D050"/>
                </a:solidFill>
                <a:latin typeface="Arial Rounded MT Bold" panose="020F0704030504030204" pitchFamily="34" charset="0"/>
              </a:rPr>
              <a:t>Stage 1. </a:t>
            </a:r>
            <a:r>
              <a:rPr lang="en-GB" b="1" dirty="0">
                <a:solidFill>
                  <a:srgbClr val="FF0000"/>
                </a:solidFill>
                <a:latin typeface="Algerian" panose="04020705040A02060702" pitchFamily="82" charset="0"/>
              </a:rPr>
              <a:t>RECEIVING DATA</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85B391D-8311-4A6A-8668-3C14D4C4FCCD}"/>
              </a:ext>
            </a:extLst>
          </p:cNvPr>
          <p:cNvSpPr>
            <a:spLocks noGrp="1"/>
          </p:cNvSpPr>
          <p:nvPr>
            <p:ph idx="1"/>
          </p:nvPr>
        </p:nvSpPr>
        <p:spPr>
          <a:xfrm>
            <a:off x="765544" y="1807535"/>
            <a:ext cx="10600661" cy="4288465"/>
          </a:xfrm>
        </p:spPr>
        <p:txBody>
          <a:bodyPr>
            <a:normAutofit/>
          </a:bodyPr>
          <a:lstStyle/>
          <a:p>
            <a:r>
              <a:rPr lang="en-GB" sz="2800" dirty="0">
                <a:solidFill>
                  <a:schemeClr val="tx1"/>
                </a:solidFill>
                <a:latin typeface="Arial Black" panose="020B0A04020102020204" pitchFamily="34" charset="0"/>
              </a:rPr>
              <a:t>In the input stage, data is put into the computer using the keyboard (in a form of text) or captured by electronic means using Scanner (in a form of images) or microphone (in a form of sound) and is changed into a form that can be processed by the computer. </a:t>
            </a:r>
          </a:p>
          <a:p>
            <a:r>
              <a:rPr lang="en-GB" sz="2800" dirty="0">
                <a:solidFill>
                  <a:schemeClr val="tx1"/>
                </a:solidFill>
                <a:latin typeface="Arial Black" panose="020B0A04020102020204" pitchFamily="34" charset="0"/>
              </a:rPr>
              <a:t>Examples of Input devices used at this stage are; keyboard, mouse, microphone, scanner, digital camera etc.</a:t>
            </a:r>
            <a:endParaRPr lang="en-US" sz="2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1302736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EEE3-2EB1-4D7F-A660-962EBADCF1B4}"/>
              </a:ext>
            </a:extLst>
          </p:cNvPr>
          <p:cNvSpPr>
            <a:spLocks noGrp="1"/>
          </p:cNvSpPr>
          <p:nvPr>
            <p:ph type="title"/>
          </p:nvPr>
        </p:nvSpPr>
        <p:spPr>
          <a:xfrm>
            <a:off x="435935" y="609600"/>
            <a:ext cx="10582585" cy="1102242"/>
          </a:xfrm>
        </p:spPr>
        <p:txBody>
          <a:bodyPr>
            <a:normAutofit/>
          </a:bodyPr>
          <a:lstStyle/>
          <a:p>
            <a:pPr algn="ctr"/>
            <a:r>
              <a:rPr lang="en-GB" b="1" dirty="0">
                <a:solidFill>
                  <a:srgbClr val="92D050"/>
                </a:solidFill>
                <a:latin typeface="Arial Rounded MT Bold" panose="020F0704030504030204" pitchFamily="34" charset="0"/>
              </a:rPr>
              <a:t>Stage 2</a:t>
            </a:r>
            <a:r>
              <a:rPr lang="en-GB" b="1" dirty="0">
                <a:solidFill>
                  <a:srgbClr val="FF0000"/>
                </a:solidFill>
                <a:latin typeface="Algerian" panose="04020705040A02060702" pitchFamily="82" charset="0"/>
              </a:rPr>
              <a:t>. PROCESSING DATA</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D86F71A-269B-4729-903F-B0BD17F71151}"/>
              </a:ext>
            </a:extLst>
          </p:cNvPr>
          <p:cNvSpPr>
            <a:spLocks noGrp="1"/>
          </p:cNvSpPr>
          <p:nvPr>
            <p:ph idx="1"/>
          </p:nvPr>
        </p:nvSpPr>
        <p:spPr/>
        <p:txBody>
          <a:bodyPr>
            <a:normAutofit/>
          </a:bodyPr>
          <a:lstStyle/>
          <a:p>
            <a:r>
              <a:rPr lang="en-GB" sz="2800" b="1" i="1" dirty="0">
                <a:solidFill>
                  <a:schemeClr val="tx1"/>
                </a:solidFill>
                <a:latin typeface="Arial Black" panose="020B0A04020102020204" pitchFamily="34" charset="0"/>
              </a:rPr>
              <a:t>Data processing is the manipulation of data into meaningful information</a:t>
            </a:r>
            <a:r>
              <a:rPr lang="en-GB" sz="2800" dirty="0">
                <a:solidFill>
                  <a:schemeClr val="tx1"/>
                </a:solidFill>
                <a:latin typeface="Arial Black" panose="020B0A04020102020204" pitchFamily="34" charset="0"/>
              </a:rPr>
              <a:t>. At this stage, the data (raw facts and figures) is transformed into meaningful and useful information based on the instructions given to the computer.  </a:t>
            </a:r>
          </a:p>
          <a:p>
            <a:r>
              <a:rPr lang="en-GB" sz="2800" dirty="0">
                <a:solidFill>
                  <a:schemeClr val="tx1"/>
                </a:solidFill>
                <a:latin typeface="Arial Black" panose="020B0A04020102020204" pitchFamily="34" charset="0"/>
              </a:rPr>
              <a:t>There are two main processing devices used at this stage.  These are </a:t>
            </a:r>
            <a:r>
              <a:rPr lang="en-GB" sz="2800" b="1" i="1" dirty="0">
                <a:solidFill>
                  <a:srgbClr val="FF0000"/>
                </a:solidFill>
                <a:latin typeface="Arial Black" panose="020B0A04020102020204" pitchFamily="34" charset="0"/>
              </a:rPr>
              <a:t>processor</a:t>
            </a:r>
            <a:r>
              <a:rPr lang="en-GB" sz="2800" dirty="0">
                <a:solidFill>
                  <a:schemeClr val="tx1"/>
                </a:solidFill>
                <a:latin typeface="Arial Black" panose="020B0A04020102020204" pitchFamily="34" charset="0"/>
              </a:rPr>
              <a:t> and </a:t>
            </a:r>
            <a:r>
              <a:rPr lang="en-GB" sz="2800" dirty="0">
                <a:solidFill>
                  <a:srgbClr val="FF0000"/>
                </a:solidFill>
                <a:latin typeface="Arial Black" panose="020B0A04020102020204" pitchFamily="34" charset="0"/>
              </a:rPr>
              <a:t>the </a:t>
            </a:r>
            <a:r>
              <a:rPr lang="en-GB" sz="2800" b="1" i="1" dirty="0">
                <a:solidFill>
                  <a:srgbClr val="FF0000"/>
                </a:solidFill>
                <a:latin typeface="Arial Black" panose="020B0A04020102020204" pitchFamily="34" charset="0"/>
              </a:rPr>
              <a:t>main memory</a:t>
            </a:r>
            <a:r>
              <a:rPr lang="en-GB" sz="2800" dirty="0">
                <a:solidFill>
                  <a:srgbClr val="FF0000"/>
                </a:solidFill>
                <a:latin typeface="Arial Black" panose="020B0A04020102020204" pitchFamily="34" charset="0"/>
              </a:rPr>
              <a:t>.</a:t>
            </a:r>
            <a:endParaRPr lang="en-US" sz="28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14605955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EEE3-2EB1-4D7F-A660-962EBADCF1B4}"/>
              </a:ext>
            </a:extLst>
          </p:cNvPr>
          <p:cNvSpPr>
            <a:spLocks noGrp="1"/>
          </p:cNvSpPr>
          <p:nvPr>
            <p:ph type="title"/>
          </p:nvPr>
        </p:nvSpPr>
        <p:spPr>
          <a:xfrm>
            <a:off x="3742661" y="435935"/>
            <a:ext cx="5996763" cy="978195"/>
          </a:xfrm>
        </p:spPr>
        <p:txBody>
          <a:bodyPr>
            <a:normAutofit/>
          </a:bodyPr>
          <a:lstStyle/>
          <a:p>
            <a:r>
              <a:rPr lang="en-GB" b="1" dirty="0">
                <a:solidFill>
                  <a:srgbClr val="FF0000"/>
                </a:solidFill>
                <a:latin typeface="Algerian" panose="04020705040A02060702" pitchFamily="82" charset="0"/>
              </a:rPr>
              <a:t>THE PROCESSOR</a:t>
            </a:r>
            <a:endParaRPr lang="en-US"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D86F71A-269B-4729-903F-B0BD17F71151}"/>
              </a:ext>
            </a:extLst>
          </p:cNvPr>
          <p:cNvSpPr>
            <a:spLocks noGrp="1"/>
          </p:cNvSpPr>
          <p:nvPr>
            <p:ph idx="1"/>
          </p:nvPr>
        </p:nvSpPr>
        <p:spPr>
          <a:xfrm>
            <a:off x="433288" y="1711843"/>
            <a:ext cx="11336954" cy="4710222"/>
          </a:xfrm>
        </p:spPr>
        <p:txBody>
          <a:bodyPr>
            <a:normAutofit lnSpcReduction="10000"/>
          </a:bodyPr>
          <a:lstStyle/>
          <a:p>
            <a:r>
              <a:rPr lang="en-GB" dirty="0">
                <a:solidFill>
                  <a:schemeClr val="tx1"/>
                </a:solidFill>
                <a:latin typeface="Arial Black" panose="020B0A04020102020204" pitchFamily="34" charset="0"/>
              </a:rPr>
              <a:t>It is also known as the CPU or microprocessor. Examples of processors are Celeron, Pentiums, AMD, MC68040 etc. The CPU consists of two main units namely; </a:t>
            </a:r>
            <a:r>
              <a:rPr lang="en-GB" dirty="0">
                <a:solidFill>
                  <a:srgbClr val="FF0000"/>
                </a:solidFill>
                <a:latin typeface="Arial Black" panose="020B0A04020102020204" pitchFamily="34" charset="0"/>
              </a:rPr>
              <a:t>Control Unit (CU) </a:t>
            </a:r>
            <a:r>
              <a:rPr lang="en-GB" dirty="0">
                <a:solidFill>
                  <a:schemeClr val="tx1"/>
                </a:solidFill>
                <a:latin typeface="Arial Black" panose="020B0A04020102020204" pitchFamily="34" charset="0"/>
              </a:rPr>
              <a:t>and </a:t>
            </a:r>
            <a:r>
              <a:rPr lang="en-GB" dirty="0">
                <a:solidFill>
                  <a:srgbClr val="FF0000"/>
                </a:solidFill>
                <a:latin typeface="Arial Black" panose="020B0A04020102020204" pitchFamily="34" charset="0"/>
              </a:rPr>
              <a:t>Arithmetic and Logic Unit (ALU)</a:t>
            </a:r>
          </a:p>
          <a:p>
            <a:r>
              <a:rPr lang="en-GB" b="1" i="1" dirty="0">
                <a:solidFill>
                  <a:srgbClr val="FF0000"/>
                </a:solidFill>
                <a:latin typeface="Arial Black" panose="020B0A04020102020204" pitchFamily="34" charset="0"/>
              </a:rPr>
              <a:t>The Control Unit (CU):</a:t>
            </a:r>
            <a:r>
              <a:rPr lang="en-GB" dirty="0">
                <a:solidFill>
                  <a:srgbClr val="FF0000"/>
                </a:solidFill>
                <a:latin typeface="Arial Black" panose="020B0A04020102020204" pitchFamily="34" charset="0"/>
              </a:rPr>
              <a:t>  </a:t>
            </a:r>
            <a:r>
              <a:rPr lang="en-GB" dirty="0">
                <a:solidFill>
                  <a:schemeClr val="tx1"/>
                </a:solidFill>
                <a:latin typeface="Arial Black" panose="020B0A04020102020204" pitchFamily="34" charset="0"/>
              </a:rPr>
              <a:t>is the main part of the CPU.  It tells the rest of the computer system how to carry out a program’s instruction; times and regulates the operations of the entire computer system. The CU also indicates the order in which individual operations use the CPU and regulates the amount of CPU time that each operation may consume. It also direct the electronic signals between main memory and the input and output devices.</a:t>
            </a:r>
          </a:p>
          <a:p>
            <a:r>
              <a:rPr lang="en-GB" b="1" i="1" dirty="0">
                <a:solidFill>
                  <a:srgbClr val="FF0000"/>
                </a:solidFill>
                <a:latin typeface="Arial Black" panose="020B0A04020102020204" pitchFamily="34" charset="0"/>
              </a:rPr>
              <a:t>Arithmetic and Logic Unit (ALU):</a:t>
            </a:r>
            <a:r>
              <a:rPr lang="en-GB" dirty="0">
                <a:solidFill>
                  <a:srgbClr val="FF0000"/>
                </a:solidFill>
                <a:latin typeface="Arial Black" panose="020B0A04020102020204" pitchFamily="34" charset="0"/>
              </a:rPr>
              <a:t> </a:t>
            </a:r>
            <a:r>
              <a:rPr lang="en-GB" dirty="0">
                <a:solidFill>
                  <a:schemeClr val="tx1"/>
                </a:solidFill>
                <a:latin typeface="Arial Black" panose="020B0A04020102020204" pitchFamily="34" charset="0"/>
              </a:rPr>
              <a:t>This is made up of two things; </a:t>
            </a:r>
            <a:endParaRPr lang="en-US" dirty="0">
              <a:solidFill>
                <a:schemeClr val="tx1"/>
              </a:solidFill>
              <a:latin typeface="Arial Black" panose="020B0A04020102020204" pitchFamily="34" charset="0"/>
            </a:endParaRPr>
          </a:p>
          <a:p>
            <a:pPr marL="274320" lvl="1" indent="0">
              <a:buNone/>
            </a:pPr>
            <a:r>
              <a:rPr lang="en-GB" dirty="0">
                <a:solidFill>
                  <a:schemeClr val="tx1"/>
                </a:solidFill>
                <a:latin typeface="Arial Black" panose="020B0A04020102020204" pitchFamily="34" charset="0"/>
              </a:rPr>
              <a:t>1. Arithmetic operation and </a:t>
            </a:r>
            <a:endParaRPr lang="en-US" dirty="0">
              <a:solidFill>
                <a:schemeClr val="tx1"/>
              </a:solidFill>
              <a:latin typeface="Arial Black" panose="020B0A04020102020204" pitchFamily="34" charset="0"/>
            </a:endParaRPr>
          </a:p>
          <a:p>
            <a:pPr marL="274320" lvl="1" indent="0">
              <a:buNone/>
            </a:pPr>
            <a:r>
              <a:rPr lang="en-GB" dirty="0">
                <a:solidFill>
                  <a:schemeClr val="tx1"/>
                </a:solidFill>
                <a:latin typeface="Arial Black" panose="020B0A04020102020204" pitchFamily="34" charset="0"/>
              </a:rPr>
              <a:t>2. Logic operation.  </a:t>
            </a:r>
            <a:endParaRPr lang="en-US"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48350080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C199-EC71-4EC1-80CB-946622B37F01}"/>
              </a:ext>
            </a:extLst>
          </p:cNvPr>
          <p:cNvSpPr>
            <a:spLocks noGrp="1"/>
          </p:cNvSpPr>
          <p:nvPr>
            <p:ph type="title"/>
          </p:nvPr>
        </p:nvSpPr>
        <p:spPr/>
        <p:txBody>
          <a:bodyPr/>
          <a:lstStyle/>
          <a:p>
            <a:pPr algn="ctr"/>
            <a:r>
              <a:rPr lang="en-US" dirty="0">
                <a:solidFill>
                  <a:srgbClr val="FF0000"/>
                </a:solidFill>
                <a:latin typeface="Algerian" panose="04020705040A02060702" pitchFamily="82" charset="0"/>
              </a:rPr>
              <a:t>The Processor</a:t>
            </a:r>
          </a:p>
        </p:txBody>
      </p:sp>
      <p:pic>
        <p:nvPicPr>
          <p:cNvPr id="5" name="Content Placeholder 4">
            <a:extLst>
              <a:ext uri="{FF2B5EF4-FFF2-40B4-BE49-F238E27FC236}">
                <a16:creationId xmlns:a16="http://schemas.microsoft.com/office/drawing/2014/main" id="{FDCFE177-5054-4AB4-9EC4-2F8FA13CFAD6}"/>
              </a:ext>
            </a:extLst>
          </p:cNvPr>
          <p:cNvPicPr>
            <a:picLocks noGrp="1" noChangeAspect="1"/>
          </p:cNvPicPr>
          <p:nvPr>
            <p:ph idx="1"/>
          </p:nvPr>
        </p:nvPicPr>
        <p:blipFill>
          <a:blip r:embed="rId2"/>
          <a:stretch>
            <a:fillRect/>
          </a:stretch>
        </p:blipFill>
        <p:spPr>
          <a:xfrm>
            <a:off x="6665008" y="2197588"/>
            <a:ext cx="4038600" cy="3492794"/>
          </a:xfrm>
        </p:spPr>
      </p:pic>
      <p:pic>
        <p:nvPicPr>
          <p:cNvPr id="7" name="Picture 6">
            <a:extLst>
              <a:ext uri="{FF2B5EF4-FFF2-40B4-BE49-F238E27FC236}">
                <a16:creationId xmlns:a16="http://schemas.microsoft.com/office/drawing/2014/main" id="{7EAE7DC7-5591-4761-A524-7BA79C1D66A4}"/>
              </a:ext>
            </a:extLst>
          </p:cNvPr>
          <p:cNvPicPr>
            <a:picLocks noChangeAspect="1"/>
          </p:cNvPicPr>
          <p:nvPr/>
        </p:nvPicPr>
        <p:blipFill>
          <a:blip r:embed="rId3"/>
          <a:stretch>
            <a:fillRect/>
          </a:stretch>
        </p:blipFill>
        <p:spPr>
          <a:xfrm>
            <a:off x="774570" y="2426541"/>
            <a:ext cx="5890438" cy="3048000"/>
          </a:xfrm>
          <a:prstGeom prst="rect">
            <a:avLst/>
          </a:prstGeom>
        </p:spPr>
      </p:pic>
      <p:sp>
        <p:nvSpPr>
          <p:cNvPr id="10" name="TextBox 9">
            <a:extLst>
              <a:ext uri="{FF2B5EF4-FFF2-40B4-BE49-F238E27FC236}">
                <a16:creationId xmlns:a16="http://schemas.microsoft.com/office/drawing/2014/main" id="{E4CC60AD-979B-4B78-AE70-E498F9FB2875}"/>
              </a:ext>
            </a:extLst>
          </p:cNvPr>
          <p:cNvSpPr txBox="1"/>
          <p:nvPr/>
        </p:nvSpPr>
        <p:spPr>
          <a:xfrm>
            <a:off x="871871" y="5690382"/>
            <a:ext cx="4655122" cy="461665"/>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Front View of the Processor</a:t>
            </a:r>
          </a:p>
        </p:txBody>
      </p:sp>
      <p:sp>
        <p:nvSpPr>
          <p:cNvPr id="11" name="TextBox 10">
            <a:extLst>
              <a:ext uri="{FF2B5EF4-FFF2-40B4-BE49-F238E27FC236}">
                <a16:creationId xmlns:a16="http://schemas.microsoft.com/office/drawing/2014/main" id="{A459DE43-0ABF-4655-87B2-FE6C2E742CE9}"/>
              </a:ext>
            </a:extLst>
          </p:cNvPr>
          <p:cNvSpPr txBox="1"/>
          <p:nvPr/>
        </p:nvSpPr>
        <p:spPr>
          <a:xfrm>
            <a:off x="6585099" y="5634319"/>
            <a:ext cx="4655122" cy="461665"/>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Back View of the Processor</a:t>
            </a:r>
          </a:p>
        </p:txBody>
      </p:sp>
    </p:spTree>
    <p:extLst>
      <p:ext uri="{BB962C8B-B14F-4D97-AF65-F5344CB8AC3E}">
        <p14:creationId xmlns:p14="http://schemas.microsoft.com/office/powerpoint/2010/main" val="314649420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326</TotalTime>
  <Words>1592</Words>
  <Application>Microsoft Office PowerPoint</Application>
  <PresentationFormat>Widescreen</PresentationFormat>
  <Paragraphs>109</Paragraphs>
  <Slides>31</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Algerian</vt:lpstr>
      <vt:lpstr>Arial</vt:lpstr>
      <vt:lpstr>Arial Black</vt:lpstr>
      <vt:lpstr>Arial Rounded MT Bold</vt:lpstr>
      <vt:lpstr>Corbel</vt:lpstr>
      <vt:lpstr>Times New Roman</vt:lpstr>
      <vt:lpstr>Wingdings</vt:lpstr>
      <vt:lpstr>Basis</vt:lpstr>
      <vt:lpstr>PowerPoint Presentation</vt:lpstr>
      <vt:lpstr>Introduction to ict</vt:lpstr>
      <vt:lpstr>objectives</vt:lpstr>
      <vt:lpstr>Data Processing Cycle</vt:lpstr>
      <vt:lpstr>PowerPoint Presentation</vt:lpstr>
      <vt:lpstr>Stage 1. RECEIVING DATA</vt:lpstr>
      <vt:lpstr>Stage 2. PROCESSING DATA</vt:lpstr>
      <vt:lpstr>THE PROCESSOR</vt:lpstr>
      <vt:lpstr>The Processor</vt:lpstr>
      <vt:lpstr>THE MEMORY</vt:lpstr>
      <vt:lpstr>PowerPoint Presentation</vt:lpstr>
      <vt:lpstr>Stage 3. OUTPUT STAGE (DISPLAY RESULT/INFORMATION)</vt:lpstr>
      <vt:lpstr>Stage 4. STORING INFORMATION</vt:lpstr>
      <vt:lpstr>Stage 5. DISTRIBUTION STAGE</vt:lpstr>
      <vt:lpstr>Any question</vt:lpstr>
      <vt:lpstr>The difference between Storage Media and Storage Device</vt:lpstr>
      <vt:lpstr>Any Question </vt:lpstr>
      <vt:lpstr>Uses/Benefits of ICT</vt:lpstr>
      <vt:lpstr>USES OF ICT</vt:lpstr>
      <vt:lpstr>USES OF ICT</vt:lpstr>
      <vt:lpstr>POSITIVE IMPACTS OF ICT ON EDUCATION</vt:lpstr>
      <vt:lpstr>Any question</vt:lpstr>
      <vt:lpstr>POSITIVE IMPACTS OF ICT ON THE ECONOMY AND SOCIETY</vt:lpstr>
      <vt:lpstr>Any question</vt:lpstr>
      <vt:lpstr>NEGATIVE IMPACTS OF ICT ON EDUCATION</vt:lpstr>
      <vt:lpstr>NEGATIVE IMPACTS OF ICT ON THE ECONOMY AND THE SOCIETY</vt:lpstr>
      <vt:lpstr>Any question</vt:lpstr>
      <vt:lpstr>CAREER OPPORTUNITIES IN ICT EDUCATION</vt:lpstr>
      <vt:lpstr>Any question</vt:lpstr>
      <vt:lpstr>Assignment</vt:lpstr>
      <vt:lpstr>See You all on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PROCESSING CYCLE</dc:title>
  <dc:creator>PETASCO</dc:creator>
  <cp:lastModifiedBy>PETASCO</cp:lastModifiedBy>
  <cp:revision>82</cp:revision>
  <dcterms:created xsi:type="dcterms:W3CDTF">2024-02-23T17:30:17Z</dcterms:created>
  <dcterms:modified xsi:type="dcterms:W3CDTF">2024-02-23T22:56:52Z</dcterms:modified>
</cp:coreProperties>
</file>